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70" r:id="rId3"/>
    <p:sldId id="271" r:id="rId4"/>
    <p:sldId id="272" r:id="rId5"/>
    <p:sldId id="273" r:id="rId6"/>
    <p:sldId id="274" r:id="rId7"/>
    <p:sldId id="275" r:id="rId8"/>
    <p:sldId id="276" r:id="rId9"/>
    <p:sldId id="277" r:id="rId10"/>
    <p:sldId id="278" r:id="rId11"/>
    <p:sldId id="279" r:id="rId12"/>
    <p:sldId id="303" r:id="rId13"/>
    <p:sldId id="304" r:id="rId14"/>
    <p:sldId id="305" r:id="rId15"/>
    <p:sldId id="306" r:id="rId16"/>
    <p:sldId id="28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F3DBD"/>
    <a:srgbClr val="00C201"/>
    <a:srgbClr val="DDD203"/>
    <a:srgbClr val="00F3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19"/>
    <p:restoredTop sz="91345"/>
  </p:normalViewPr>
  <p:slideViewPr>
    <p:cSldViewPr snapToGrid="0" snapToObjects="1">
      <p:cViewPr varScale="1">
        <p:scale>
          <a:sx n="115" d="100"/>
          <a:sy n="115" d="100"/>
        </p:scale>
        <p:origin x="120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5" Type="http://schemas.openxmlformats.org/officeDocument/2006/relationships/image" Target="../media/image5.emf"/><Relationship Id="rId4"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image" Target="../media/image40.png"/><Relationship Id="rId1" Type="http://schemas.openxmlformats.org/officeDocument/2006/relationships/image" Target="../media/image39.png"/><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9.emf"/><Relationship Id="rId13" Type="http://schemas.openxmlformats.org/officeDocument/2006/relationships/image" Target="../media/image24.emf"/><Relationship Id="rId3" Type="http://schemas.openxmlformats.org/officeDocument/2006/relationships/image" Target="../media/image14.emf"/><Relationship Id="rId7" Type="http://schemas.openxmlformats.org/officeDocument/2006/relationships/image" Target="../media/image18.emf"/><Relationship Id="rId12" Type="http://schemas.openxmlformats.org/officeDocument/2006/relationships/image" Target="../media/image23.emf"/><Relationship Id="rId2" Type="http://schemas.openxmlformats.org/officeDocument/2006/relationships/image" Target="../media/image13.emf"/><Relationship Id="rId1" Type="http://schemas.openxmlformats.org/officeDocument/2006/relationships/image" Target="../media/image12.emf"/><Relationship Id="rId6" Type="http://schemas.openxmlformats.org/officeDocument/2006/relationships/image" Target="../media/image17.emf"/><Relationship Id="rId11" Type="http://schemas.openxmlformats.org/officeDocument/2006/relationships/image" Target="../media/image22.emf"/><Relationship Id="rId5" Type="http://schemas.openxmlformats.org/officeDocument/2006/relationships/image" Target="../media/image16.emf"/><Relationship Id="rId10" Type="http://schemas.openxmlformats.org/officeDocument/2006/relationships/image" Target="../media/image21.emf"/><Relationship Id="rId4" Type="http://schemas.openxmlformats.org/officeDocument/2006/relationships/image" Target="../media/image15.emf"/><Relationship Id="rId9" Type="http://schemas.openxmlformats.org/officeDocument/2006/relationships/image" Target="../media/image20.emf"/><Relationship Id="rId14" Type="http://schemas.openxmlformats.org/officeDocument/2006/relationships/image" Target="../media/image2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image" Target="../media/image26.emf"/><Relationship Id="rId5" Type="http://schemas.openxmlformats.org/officeDocument/2006/relationships/image" Target="../media/image30.emf"/><Relationship Id="rId4" Type="http://schemas.openxmlformats.org/officeDocument/2006/relationships/image" Target="../media/image29.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8.emf"/><Relationship Id="rId3" Type="http://schemas.openxmlformats.org/officeDocument/2006/relationships/image" Target="../media/image33.emf"/><Relationship Id="rId7" Type="http://schemas.openxmlformats.org/officeDocument/2006/relationships/image" Target="../media/image37.emf"/><Relationship Id="rId2" Type="http://schemas.openxmlformats.org/officeDocument/2006/relationships/image" Target="../media/image32.emf"/><Relationship Id="rId1" Type="http://schemas.openxmlformats.org/officeDocument/2006/relationships/image" Target="../media/image31.emf"/><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image" Target="../media/image39.png"/></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image" Target="../media/image42.png"/><Relationship Id="rId4" Type="http://schemas.openxmlformats.org/officeDocument/2006/relationships/image" Target="../media/image41.png"/></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image" Target="../media/image42.png"/><Relationship Id="rId4" Type="http://schemas.openxmlformats.org/officeDocument/2006/relationships/image" Target="../media/image41.png"/></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image" Target="../media/image40.png"/><Relationship Id="rId1" Type="http://schemas.openxmlformats.org/officeDocument/2006/relationships/image" Target="../media/image39.png"/><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1/24/21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E5DEA3-5ADD-1946-B2F9-982EF2A50963}" type="slidenum">
              <a:rPr lang="en-US" smtClean="0"/>
              <a:t>1</a:t>
            </a:fld>
            <a:endParaRPr lang="en-US"/>
          </a:p>
        </p:txBody>
      </p:sp>
    </p:spTree>
    <p:extLst>
      <p:ext uri="{BB962C8B-B14F-4D97-AF65-F5344CB8AC3E}">
        <p14:creationId xmlns:p14="http://schemas.microsoft.com/office/powerpoint/2010/main" val="410538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Chancery" panose="03020702040506060504" pitchFamily="66" charset="-79"/>
                <a:cs typeface="Apple Chancery" panose="03020702040506060504" pitchFamily="66" charset="-79"/>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7632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457200" rtl="0" eaLnBrk="1" latinLnBrk="0" hangingPunct="1">
        <a:spcBef>
          <a:spcPct val="0"/>
        </a:spcBef>
        <a:buNone/>
        <a:defRPr sz="4000" kern="1200">
          <a:solidFill>
            <a:srgbClr val="FF0000"/>
          </a:solidFill>
          <a:latin typeface="Apple Chancery" panose="03020702040506060504" pitchFamily="66" charset="-79"/>
          <a:ea typeface="+mj-ea"/>
          <a:cs typeface="Apple Chancery" panose="03020702040506060504" pitchFamily="66" charset="-79"/>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3.emf"/><Relationship Id="rId13" Type="http://schemas.openxmlformats.org/officeDocument/2006/relationships/oleObject" Target="../embeddings/oleObject36.bin"/><Relationship Id="rId18" Type="http://schemas.openxmlformats.org/officeDocument/2006/relationships/image" Target="../media/image38.emf"/><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35.emf"/><Relationship Id="rId17" Type="http://schemas.openxmlformats.org/officeDocument/2006/relationships/oleObject" Target="../embeddings/oleObject38.bin"/><Relationship Id="rId2" Type="http://schemas.openxmlformats.org/officeDocument/2006/relationships/slideLayout" Target="../slideLayouts/slideLayout1.xml"/><Relationship Id="rId16" Type="http://schemas.openxmlformats.org/officeDocument/2006/relationships/image" Target="../media/image37.emf"/><Relationship Id="rId1" Type="http://schemas.openxmlformats.org/officeDocument/2006/relationships/vmlDrawing" Target="../drawings/vmlDrawing5.vml"/><Relationship Id="rId6" Type="http://schemas.openxmlformats.org/officeDocument/2006/relationships/image" Target="../media/image32.emf"/><Relationship Id="rId11" Type="http://schemas.openxmlformats.org/officeDocument/2006/relationships/oleObject" Target="../embeddings/oleObject35.bin"/><Relationship Id="rId5" Type="http://schemas.openxmlformats.org/officeDocument/2006/relationships/oleObject" Target="../embeddings/oleObject32.bin"/><Relationship Id="rId15" Type="http://schemas.openxmlformats.org/officeDocument/2006/relationships/oleObject" Target="../embeddings/oleObject37.bin"/><Relationship Id="rId10" Type="http://schemas.openxmlformats.org/officeDocument/2006/relationships/image" Target="../media/image34.emf"/><Relationship Id="rId4" Type="http://schemas.openxmlformats.org/officeDocument/2006/relationships/image" Target="../media/image31.emf"/><Relationship Id="rId9" Type="http://schemas.openxmlformats.org/officeDocument/2006/relationships/oleObject" Target="../embeddings/oleObject34.bin"/><Relationship Id="rId14" Type="http://schemas.openxmlformats.org/officeDocument/2006/relationships/image" Target="../media/image36.emf"/></Relationships>
</file>

<file path=ppt/slides/_rels/slide11.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40.png"/><Relationship Id="rId5" Type="http://schemas.openxmlformats.org/officeDocument/2006/relationships/oleObject" Target="../embeddings/oleObject40.bin"/><Relationship Id="rId4" Type="http://schemas.openxmlformats.org/officeDocument/2006/relationships/image" Target="../media/image39.png"/></Relationships>
</file>

<file path=ppt/slides/_rels/slide12.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39.png"/><Relationship Id="rId5" Type="http://schemas.openxmlformats.org/officeDocument/2006/relationships/oleObject" Target="../embeddings/oleObject43.bin"/><Relationship Id="rId10" Type="http://schemas.openxmlformats.org/officeDocument/2006/relationships/image" Target="../media/image41.png"/><Relationship Id="rId4" Type="http://schemas.openxmlformats.org/officeDocument/2006/relationships/image" Target="../media/image42.png"/><Relationship Id="rId9" Type="http://schemas.openxmlformats.org/officeDocument/2006/relationships/oleObject" Target="../embeddings/oleObject45.bin"/></Relationships>
</file>

<file path=ppt/slides/_rels/slide13.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39.png"/><Relationship Id="rId5" Type="http://schemas.openxmlformats.org/officeDocument/2006/relationships/oleObject" Target="../embeddings/oleObject47.bin"/><Relationship Id="rId10" Type="http://schemas.openxmlformats.org/officeDocument/2006/relationships/image" Target="../media/image41.png"/><Relationship Id="rId4" Type="http://schemas.openxmlformats.org/officeDocument/2006/relationships/image" Target="../media/image42.png"/><Relationship Id="rId9" Type="http://schemas.openxmlformats.org/officeDocument/2006/relationships/oleObject" Target="../embeddings/oleObject49.bin"/></Relationships>
</file>

<file path=ppt/slides/_rels/slide14.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oleObject" Target="../embeddings/oleObject55.bin"/><Relationship Id="rId18" Type="http://schemas.openxmlformats.org/officeDocument/2006/relationships/image" Target="../media/image46.png"/><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43.png"/><Relationship Id="rId17" Type="http://schemas.openxmlformats.org/officeDocument/2006/relationships/oleObject" Target="../embeddings/oleObject57.bin"/><Relationship Id="rId2" Type="http://schemas.openxmlformats.org/officeDocument/2006/relationships/slideLayout" Target="../slideLayouts/slideLayout1.xml"/><Relationship Id="rId16" Type="http://schemas.openxmlformats.org/officeDocument/2006/relationships/image" Target="../media/image45.png"/><Relationship Id="rId1" Type="http://schemas.openxmlformats.org/officeDocument/2006/relationships/vmlDrawing" Target="../drawings/vmlDrawing9.vml"/><Relationship Id="rId6" Type="http://schemas.openxmlformats.org/officeDocument/2006/relationships/image" Target="../media/image40.png"/><Relationship Id="rId11" Type="http://schemas.openxmlformats.org/officeDocument/2006/relationships/oleObject" Target="../embeddings/oleObject54.bin"/><Relationship Id="rId5" Type="http://schemas.openxmlformats.org/officeDocument/2006/relationships/oleObject" Target="../embeddings/oleObject51.bin"/><Relationship Id="rId15" Type="http://schemas.openxmlformats.org/officeDocument/2006/relationships/oleObject" Target="../embeddings/oleObject56.bin"/><Relationship Id="rId10" Type="http://schemas.openxmlformats.org/officeDocument/2006/relationships/image" Target="../media/image42.png"/><Relationship Id="rId4" Type="http://schemas.openxmlformats.org/officeDocument/2006/relationships/image" Target="../media/image39.png"/><Relationship Id="rId9" Type="http://schemas.openxmlformats.org/officeDocument/2006/relationships/oleObject" Target="../embeddings/oleObject53.bin"/><Relationship Id="rId14" Type="http://schemas.openxmlformats.org/officeDocument/2006/relationships/image" Target="../media/image44.png"/></Relationships>
</file>

<file path=ppt/slides/_rels/slide15.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oleObject" Target="../embeddings/oleObject63.bin"/><Relationship Id="rId3" Type="http://schemas.openxmlformats.org/officeDocument/2006/relationships/oleObject" Target="../embeddings/oleObject58.bin"/><Relationship Id="rId7" Type="http://schemas.openxmlformats.org/officeDocument/2006/relationships/oleObject" Target="../embeddings/oleObject60.bin"/><Relationship Id="rId12" Type="http://schemas.openxmlformats.org/officeDocument/2006/relationships/image" Target="../media/image43.png"/><Relationship Id="rId2" Type="http://schemas.openxmlformats.org/officeDocument/2006/relationships/slideLayout" Target="../slideLayouts/slideLayout1.xml"/><Relationship Id="rId16" Type="http://schemas.openxmlformats.org/officeDocument/2006/relationships/image" Target="../media/image45.png"/><Relationship Id="rId1" Type="http://schemas.openxmlformats.org/officeDocument/2006/relationships/vmlDrawing" Target="../drawings/vmlDrawing10.vml"/><Relationship Id="rId6" Type="http://schemas.openxmlformats.org/officeDocument/2006/relationships/image" Target="../media/image40.png"/><Relationship Id="rId11" Type="http://schemas.openxmlformats.org/officeDocument/2006/relationships/oleObject" Target="../embeddings/oleObject62.bin"/><Relationship Id="rId5" Type="http://schemas.openxmlformats.org/officeDocument/2006/relationships/oleObject" Target="../embeddings/oleObject59.bin"/><Relationship Id="rId15" Type="http://schemas.openxmlformats.org/officeDocument/2006/relationships/oleObject" Target="../embeddings/oleObject64.bin"/><Relationship Id="rId10" Type="http://schemas.openxmlformats.org/officeDocument/2006/relationships/image" Target="../media/image42.png"/><Relationship Id="rId4" Type="http://schemas.openxmlformats.org/officeDocument/2006/relationships/image" Target="../media/image39.png"/><Relationship Id="rId9" Type="http://schemas.openxmlformats.org/officeDocument/2006/relationships/oleObject" Target="../embeddings/oleObject61.bin"/><Relationship Id="rId14" Type="http://schemas.openxmlformats.org/officeDocument/2006/relationships/image" Target="../media/image44.png"/></Relationships>
</file>

<file path=ppt/slides/_rels/slide16.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emf"/><Relationship Id="rId4" Type="http://schemas.openxmlformats.org/officeDocument/2006/relationships/image" Target="../media/image1.emf"/><Relationship Id="rId9"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0.e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7.e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9.emf"/><Relationship Id="rId4" Type="http://schemas.openxmlformats.org/officeDocument/2006/relationships/image" Target="../media/image6.emf"/><Relationship Id="rId9" Type="http://schemas.openxmlformats.org/officeDocument/2006/relationships/oleObject" Target="../embeddings/oleObject9.bin"/><Relationship Id="rId14" Type="http://schemas.openxmlformats.org/officeDocument/2006/relationships/image" Target="../media/image11.emf"/></Relationships>
</file>

<file path=ppt/slides/_rels/slide8.xml.rels><?xml version="1.0" encoding="UTF-8" standalone="yes"?>
<Relationships xmlns="http://schemas.openxmlformats.org/package/2006/relationships"><Relationship Id="rId8" Type="http://schemas.openxmlformats.org/officeDocument/2006/relationships/image" Target="../media/image14.emf"/><Relationship Id="rId13" Type="http://schemas.openxmlformats.org/officeDocument/2006/relationships/oleObject" Target="../embeddings/oleObject17.bin"/><Relationship Id="rId18" Type="http://schemas.openxmlformats.org/officeDocument/2006/relationships/image" Target="../media/image19.emf"/><Relationship Id="rId26" Type="http://schemas.openxmlformats.org/officeDocument/2006/relationships/image" Target="../media/image23.emf"/><Relationship Id="rId3" Type="http://schemas.openxmlformats.org/officeDocument/2006/relationships/oleObject" Target="../embeddings/oleObject12.bin"/><Relationship Id="rId21" Type="http://schemas.openxmlformats.org/officeDocument/2006/relationships/oleObject" Target="../embeddings/oleObject21.bin"/><Relationship Id="rId7" Type="http://schemas.openxmlformats.org/officeDocument/2006/relationships/oleObject" Target="../embeddings/oleObject14.bin"/><Relationship Id="rId12" Type="http://schemas.openxmlformats.org/officeDocument/2006/relationships/image" Target="../media/image16.emf"/><Relationship Id="rId17" Type="http://schemas.openxmlformats.org/officeDocument/2006/relationships/oleObject" Target="../embeddings/oleObject19.bin"/><Relationship Id="rId25" Type="http://schemas.openxmlformats.org/officeDocument/2006/relationships/oleObject" Target="../embeddings/oleObject23.bin"/><Relationship Id="rId2" Type="http://schemas.openxmlformats.org/officeDocument/2006/relationships/slideLayout" Target="../slideLayouts/slideLayout1.xml"/><Relationship Id="rId16" Type="http://schemas.openxmlformats.org/officeDocument/2006/relationships/image" Target="../media/image18.emf"/><Relationship Id="rId20" Type="http://schemas.openxmlformats.org/officeDocument/2006/relationships/image" Target="../media/image20.emf"/><Relationship Id="rId29" Type="http://schemas.openxmlformats.org/officeDocument/2006/relationships/oleObject" Target="../embeddings/oleObject25.bin"/><Relationship Id="rId1" Type="http://schemas.openxmlformats.org/officeDocument/2006/relationships/vmlDrawing" Target="../drawings/vmlDrawing3.vml"/><Relationship Id="rId6" Type="http://schemas.openxmlformats.org/officeDocument/2006/relationships/image" Target="../media/image13.emf"/><Relationship Id="rId11" Type="http://schemas.openxmlformats.org/officeDocument/2006/relationships/oleObject" Target="../embeddings/oleObject16.bin"/><Relationship Id="rId24" Type="http://schemas.openxmlformats.org/officeDocument/2006/relationships/image" Target="../media/image22.emf"/><Relationship Id="rId5" Type="http://schemas.openxmlformats.org/officeDocument/2006/relationships/oleObject" Target="../embeddings/oleObject13.bin"/><Relationship Id="rId15" Type="http://schemas.openxmlformats.org/officeDocument/2006/relationships/oleObject" Target="../embeddings/oleObject18.bin"/><Relationship Id="rId23" Type="http://schemas.openxmlformats.org/officeDocument/2006/relationships/oleObject" Target="../embeddings/oleObject22.bin"/><Relationship Id="rId28" Type="http://schemas.openxmlformats.org/officeDocument/2006/relationships/image" Target="../media/image24.emf"/><Relationship Id="rId10" Type="http://schemas.openxmlformats.org/officeDocument/2006/relationships/image" Target="../media/image15.emf"/><Relationship Id="rId19" Type="http://schemas.openxmlformats.org/officeDocument/2006/relationships/oleObject" Target="../embeddings/oleObject20.bin"/><Relationship Id="rId4" Type="http://schemas.openxmlformats.org/officeDocument/2006/relationships/image" Target="../media/image12.emf"/><Relationship Id="rId9" Type="http://schemas.openxmlformats.org/officeDocument/2006/relationships/oleObject" Target="../embeddings/oleObject15.bin"/><Relationship Id="rId14" Type="http://schemas.openxmlformats.org/officeDocument/2006/relationships/image" Target="../media/image17.emf"/><Relationship Id="rId22" Type="http://schemas.openxmlformats.org/officeDocument/2006/relationships/image" Target="../media/image21.emf"/><Relationship Id="rId27" Type="http://schemas.openxmlformats.org/officeDocument/2006/relationships/oleObject" Target="../embeddings/oleObject24.bin"/><Relationship Id="rId30" Type="http://schemas.openxmlformats.org/officeDocument/2006/relationships/image" Target="../media/image25.emf"/></Relationships>
</file>

<file path=ppt/slides/_rels/slide9.xml.rels><?xml version="1.0" encoding="UTF-8" standalone="yes"?>
<Relationships xmlns="http://schemas.openxmlformats.org/package/2006/relationships"><Relationship Id="rId8" Type="http://schemas.openxmlformats.org/officeDocument/2006/relationships/image" Target="../media/image28.emf"/><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30.e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27.e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29.emf"/><Relationship Id="rId4" Type="http://schemas.openxmlformats.org/officeDocument/2006/relationships/image" Target="../media/image26.emf"/><Relationship Id="rId9" Type="http://schemas.openxmlformats.org/officeDocument/2006/relationships/oleObject" Target="../embeddings/oleObject2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announcements</a:t>
            </a:r>
          </a:p>
        </p:txBody>
      </p:sp>
      <p:sp>
        <p:nvSpPr>
          <p:cNvPr id="6" name="TextBox 5">
            <a:extLst>
              <a:ext uri="{FF2B5EF4-FFF2-40B4-BE49-F238E27FC236}">
                <a16:creationId xmlns:a16="http://schemas.microsoft.com/office/drawing/2014/main" id="{46A2E807-BA5E-CE46-8EF2-EE90E4128311}"/>
              </a:ext>
            </a:extLst>
          </p:cNvPr>
          <p:cNvSpPr txBox="1"/>
          <p:nvPr/>
        </p:nvSpPr>
        <p:spPr>
          <a:xfrm>
            <a:off x="8438322" y="6340030"/>
            <a:ext cx="46839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1.)  </a:t>
            </a:r>
          </a:p>
        </p:txBody>
      </p:sp>
    </p:spTree>
    <p:extLst>
      <p:ext uri="{BB962C8B-B14F-4D97-AF65-F5344CB8AC3E}">
        <p14:creationId xmlns:p14="http://schemas.microsoft.com/office/powerpoint/2010/main" val="129807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6"/>
          <p:cNvSpPr>
            <a:spLocks noChangeShapeType="1"/>
          </p:cNvSpPr>
          <p:nvPr/>
        </p:nvSpPr>
        <p:spPr bwMode="auto">
          <a:xfrm>
            <a:off x="3112567" y="1853324"/>
            <a:ext cx="441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Oval 17"/>
          <p:cNvSpPr>
            <a:spLocks noChangeArrowheads="1"/>
          </p:cNvSpPr>
          <p:nvPr/>
        </p:nvSpPr>
        <p:spPr bwMode="auto">
          <a:xfrm>
            <a:off x="3426892" y="1727912"/>
            <a:ext cx="295275" cy="295275"/>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endParaRPr lang="en-US" altLang="en-US" sz="2400"/>
          </a:p>
        </p:txBody>
      </p:sp>
      <p:graphicFrame>
        <p:nvGraphicFramePr>
          <p:cNvPr id="6" name="Object 7"/>
          <p:cNvGraphicFramePr>
            <a:graphicFrameLocks noChangeAspect="1"/>
          </p:cNvGraphicFramePr>
          <p:nvPr>
            <p:extLst>
              <p:ext uri="{D42A27DB-BD31-4B8C-83A1-F6EECF244321}">
                <p14:modId xmlns:p14="http://schemas.microsoft.com/office/powerpoint/2010/main" val="650791836"/>
              </p:ext>
            </p:extLst>
          </p:nvPr>
        </p:nvGraphicFramePr>
        <p:xfrm>
          <a:off x="3044305" y="1413587"/>
          <a:ext cx="474662" cy="228600"/>
        </p:xfrm>
        <a:graphic>
          <a:graphicData uri="http://schemas.openxmlformats.org/presentationml/2006/ole">
            <mc:AlternateContent xmlns:mc="http://schemas.openxmlformats.org/markup-compatibility/2006">
              <mc:Choice xmlns:v="urn:schemas-microsoft-com:vml" Requires="v">
                <p:oleObj spid="_x0000_s7249" name="Equation" r:id="rId3" imgW="342900" imgH="165100" progId="Equation.DSMT4">
                  <p:embed/>
                </p:oleObj>
              </mc:Choice>
              <mc:Fallback>
                <p:oleObj name="Equation" r:id="rId3" imgW="342900" imgH="165100" progId="Equation.DSMT4">
                  <p:embed/>
                  <p:pic>
                    <p:nvPicPr>
                      <p:cNvPr id="6"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4305" y="1413587"/>
                        <a:ext cx="4746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7" name="Object 8"/>
          <p:cNvGraphicFramePr>
            <a:graphicFrameLocks noChangeAspect="1"/>
          </p:cNvGraphicFramePr>
          <p:nvPr>
            <p:extLst>
              <p:ext uri="{D42A27DB-BD31-4B8C-83A1-F6EECF244321}">
                <p14:modId xmlns:p14="http://schemas.microsoft.com/office/powerpoint/2010/main" val="785078805"/>
              </p:ext>
            </p:extLst>
          </p:nvPr>
        </p:nvGraphicFramePr>
        <p:xfrm>
          <a:off x="3112567" y="2158124"/>
          <a:ext cx="369888" cy="211138"/>
        </p:xfrm>
        <a:graphic>
          <a:graphicData uri="http://schemas.openxmlformats.org/presentationml/2006/ole">
            <mc:AlternateContent xmlns:mc="http://schemas.openxmlformats.org/markup-compatibility/2006">
              <mc:Choice xmlns:v="urn:schemas-microsoft-com:vml" Requires="v">
                <p:oleObj spid="_x0000_s7250" name="Equation" r:id="rId5" imgW="266700" imgH="152400" progId="Equation.DSMT4">
                  <p:embed/>
                </p:oleObj>
              </mc:Choice>
              <mc:Fallback>
                <p:oleObj name="Equation" r:id="rId5" imgW="266700" imgH="152400" progId="Equation.DSMT4">
                  <p:embed/>
                  <p:pic>
                    <p:nvPicPr>
                      <p:cNvPr id="7"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2567" y="2158124"/>
                        <a:ext cx="369888"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 name="Oval 19"/>
          <p:cNvSpPr>
            <a:spLocks noChangeArrowheads="1"/>
          </p:cNvSpPr>
          <p:nvPr/>
        </p:nvSpPr>
        <p:spPr bwMode="auto">
          <a:xfrm>
            <a:off x="6389167" y="1700924"/>
            <a:ext cx="295275" cy="295275"/>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endParaRPr lang="en-US" altLang="en-US" sz="2400"/>
          </a:p>
        </p:txBody>
      </p:sp>
      <p:graphicFrame>
        <p:nvGraphicFramePr>
          <p:cNvPr id="9" name="Object 9"/>
          <p:cNvGraphicFramePr>
            <a:graphicFrameLocks noChangeAspect="1"/>
          </p:cNvGraphicFramePr>
          <p:nvPr>
            <p:extLst>
              <p:ext uri="{D42A27DB-BD31-4B8C-83A1-F6EECF244321}">
                <p14:modId xmlns:p14="http://schemas.microsoft.com/office/powerpoint/2010/main" val="2286094479"/>
              </p:ext>
            </p:extLst>
          </p:nvPr>
        </p:nvGraphicFramePr>
        <p:xfrm>
          <a:off x="6239942" y="1454862"/>
          <a:ext cx="474663" cy="211137"/>
        </p:xfrm>
        <a:graphic>
          <a:graphicData uri="http://schemas.openxmlformats.org/presentationml/2006/ole">
            <mc:AlternateContent xmlns:mc="http://schemas.openxmlformats.org/markup-compatibility/2006">
              <mc:Choice xmlns:v="urn:schemas-microsoft-com:vml" Requires="v">
                <p:oleObj spid="_x0000_s7251" name="Equation" r:id="rId7" imgW="342900" imgH="152400" progId="Equation.DSMT4">
                  <p:embed/>
                </p:oleObj>
              </mc:Choice>
              <mc:Fallback>
                <p:oleObj name="Equation" r:id="rId7" imgW="342900" imgH="152400" progId="Equation.DSMT4">
                  <p:embed/>
                  <p:pic>
                    <p:nvPicPr>
                      <p:cNvPr id="9"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9942" y="1454862"/>
                        <a:ext cx="474663"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0" name="Object 10"/>
          <p:cNvGraphicFramePr>
            <a:graphicFrameLocks noChangeAspect="1"/>
          </p:cNvGraphicFramePr>
          <p:nvPr>
            <p:extLst>
              <p:ext uri="{D42A27DB-BD31-4B8C-83A1-F6EECF244321}">
                <p14:modId xmlns:p14="http://schemas.microsoft.com/office/powerpoint/2010/main" val="878684300"/>
              </p:ext>
            </p:extLst>
          </p:nvPr>
        </p:nvGraphicFramePr>
        <p:xfrm>
          <a:off x="2749030" y="2681999"/>
          <a:ext cx="581025" cy="211138"/>
        </p:xfrm>
        <a:graphic>
          <a:graphicData uri="http://schemas.openxmlformats.org/presentationml/2006/ole">
            <mc:AlternateContent xmlns:mc="http://schemas.openxmlformats.org/markup-compatibility/2006">
              <mc:Choice xmlns:v="urn:schemas-microsoft-com:vml" Requires="v">
                <p:oleObj spid="_x0000_s7252" name="Equation" r:id="rId9" imgW="419100" imgH="152400" progId="Equation.DSMT4">
                  <p:embed/>
                </p:oleObj>
              </mc:Choice>
              <mc:Fallback>
                <p:oleObj name="Equation" r:id="rId9" imgW="419100" imgH="152400" progId="Equation.DSMT4">
                  <p:embed/>
                  <p:pic>
                    <p:nvPicPr>
                      <p:cNvPr id="1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49030" y="2681999"/>
                        <a:ext cx="581025"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1" name="Oval 19"/>
          <p:cNvSpPr>
            <a:spLocks noChangeArrowheads="1"/>
          </p:cNvSpPr>
          <p:nvPr/>
        </p:nvSpPr>
        <p:spPr bwMode="auto">
          <a:xfrm>
            <a:off x="3417367" y="2615324"/>
            <a:ext cx="295275" cy="295275"/>
          </a:xfrm>
          <a:prstGeom prst="ellipse">
            <a:avLst/>
          </a:prstGeom>
          <a:solidFill>
            <a:srgbClr val="0000FF"/>
          </a:solidFill>
          <a:ln w="9525">
            <a:solidFill>
              <a:schemeClr val="tx1"/>
            </a:solidFill>
            <a:round/>
            <a:headEnd/>
            <a:tailEnd/>
          </a:ln>
        </p:spPr>
        <p:txBody>
          <a:bodyPr wrap="none"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endParaRPr lang="en-US" altLang="en-US" sz="2400"/>
          </a:p>
        </p:txBody>
      </p:sp>
      <p:graphicFrame>
        <p:nvGraphicFramePr>
          <p:cNvPr id="13" name="Object 11"/>
          <p:cNvGraphicFramePr>
            <a:graphicFrameLocks noChangeAspect="1"/>
          </p:cNvGraphicFramePr>
          <p:nvPr>
            <p:extLst>
              <p:ext uri="{D42A27DB-BD31-4B8C-83A1-F6EECF244321}">
                <p14:modId xmlns:p14="http://schemas.microsoft.com/office/powerpoint/2010/main" val="2294535137"/>
              </p:ext>
            </p:extLst>
          </p:nvPr>
        </p:nvGraphicFramePr>
        <p:xfrm>
          <a:off x="4679430" y="1624724"/>
          <a:ext cx="404812" cy="211138"/>
        </p:xfrm>
        <a:graphic>
          <a:graphicData uri="http://schemas.openxmlformats.org/presentationml/2006/ole">
            <mc:AlternateContent xmlns:mc="http://schemas.openxmlformats.org/markup-compatibility/2006">
              <mc:Choice xmlns:v="urn:schemas-microsoft-com:vml" Requires="v">
                <p:oleObj spid="_x0000_s7253" name="Equation" r:id="rId11" imgW="292100" imgH="152400" progId="Equation.DSMT4">
                  <p:embed/>
                </p:oleObj>
              </mc:Choice>
              <mc:Fallback>
                <p:oleObj name="Equation" r:id="rId11" imgW="292100" imgH="152400" progId="Equation.DSMT4">
                  <p:embed/>
                  <p:pic>
                    <p:nvPicPr>
                      <p:cNvPr id="13"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79430" y="1624724"/>
                        <a:ext cx="404812"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 name="Line 16"/>
          <p:cNvSpPr>
            <a:spLocks noChangeShapeType="1"/>
          </p:cNvSpPr>
          <p:nvPr/>
        </p:nvSpPr>
        <p:spPr bwMode="auto">
          <a:xfrm>
            <a:off x="3569767" y="1015124"/>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16" name="Straight Arrow Connector 42"/>
          <p:cNvCxnSpPr>
            <a:cxnSpLocks noChangeShapeType="1"/>
          </p:cNvCxnSpPr>
          <p:nvPr/>
        </p:nvCxnSpPr>
        <p:spPr bwMode="auto">
          <a:xfrm rot="5400000">
            <a:off x="3190354" y="1318337"/>
            <a:ext cx="760413" cy="1588"/>
          </a:xfrm>
          <a:prstGeom prst="straightConnector1">
            <a:avLst/>
          </a:prstGeom>
          <a:noFill/>
          <a:ln w="38100">
            <a:solidFill>
              <a:srgbClr val="0000FF"/>
            </a:solidFill>
            <a:round/>
            <a:headEnd/>
            <a:tailEnd type="arrow" w="med" len="med"/>
          </a:ln>
          <a:extLst>
            <a:ext uri="{909E8E84-426E-40DD-AFC4-6F175D3DCCD1}">
              <a14:hiddenFill xmlns:a14="http://schemas.microsoft.com/office/drawing/2010/main">
                <a:noFill/>
              </a14:hiddenFill>
            </a:ext>
          </a:extLst>
        </p:spPr>
      </p:cxnSp>
      <p:graphicFrame>
        <p:nvGraphicFramePr>
          <p:cNvPr id="17" name="Object 12"/>
          <p:cNvGraphicFramePr>
            <a:graphicFrameLocks noChangeAspect="1"/>
          </p:cNvGraphicFramePr>
          <p:nvPr>
            <p:extLst>
              <p:ext uri="{D42A27DB-BD31-4B8C-83A1-F6EECF244321}">
                <p14:modId xmlns:p14="http://schemas.microsoft.com/office/powerpoint/2010/main" val="4022600871"/>
              </p:ext>
            </p:extLst>
          </p:nvPr>
        </p:nvGraphicFramePr>
        <p:xfrm>
          <a:off x="1007229" y="1882001"/>
          <a:ext cx="1838638" cy="650573"/>
        </p:xfrm>
        <a:graphic>
          <a:graphicData uri="http://schemas.openxmlformats.org/presentationml/2006/ole">
            <mc:AlternateContent xmlns:mc="http://schemas.openxmlformats.org/markup-compatibility/2006">
              <mc:Choice xmlns:v="urn:schemas-microsoft-com:vml" Requires="v">
                <p:oleObj spid="_x0000_s7254" name="Equation" r:id="rId13" imgW="1435100" imgH="508000" progId="Equation.DSMT4">
                  <p:embed/>
                </p:oleObj>
              </mc:Choice>
              <mc:Fallback>
                <p:oleObj name="Equation" r:id="rId13" imgW="1435100" imgH="508000" progId="Equation.DSMT4">
                  <p:embed/>
                  <p:pic>
                    <p:nvPicPr>
                      <p:cNvPr id="17"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07229" y="1882001"/>
                        <a:ext cx="1838638" cy="650573"/>
                      </a:xfrm>
                      <a:prstGeom prst="rect">
                        <a:avLst/>
                      </a:prstGeom>
                      <a:noFill/>
                      <a:ln>
                        <a:noFill/>
                      </a:ln>
                      <a:effectLst/>
                    </p:spPr>
                  </p:pic>
                </p:oleObj>
              </mc:Fallback>
            </mc:AlternateContent>
          </a:graphicData>
        </a:graphic>
      </p:graphicFrame>
      <p:graphicFrame>
        <p:nvGraphicFramePr>
          <p:cNvPr id="18" name="Object 13"/>
          <p:cNvGraphicFramePr>
            <a:graphicFrameLocks noChangeAspect="1"/>
          </p:cNvGraphicFramePr>
          <p:nvPr>
            <p:extLst>
              <p:ext uri="{D42A27DB-BD31-4B8C-83A1-F6EECF244321}">
                <p14:modId xmlns:p14="http://schemas.microsoft.com/office/powerpoint/2010/main" val="1239340423"/>
              </p:ext>
            </p:extLst>
          </p:nvPr>
        </p:nvGraphicFramePr>
        <p:xfrm>
          <a:off x="1616854" y="654256"/>
          <a:ext cx="1865602" cy="660113"/>
        </p:xfrm>
        <a:graphic>
          <a:graphicData uri="http://schemas.openxmlformats.org/presentationml/2006/ole">
            <mc:AlternateContent xmlns:mc="http://schemas.openxmlformats.org/markup-compatibility/2006">
              <mc:Choice xmlns:v="urn:schemas-microsoft-com:vml" Requires="v">
                <p:oleObj spid="_x0000_s7255" name="Equation" r:id="rId15" imgW="1435100" imgH="508000" progId="Equation.DSMT4">
                  <p:embed/>
                </p:oleObj>
              </mc:Choice>
              <mc:Fallback>
                <p:oleObj name="Equation" r:id="rId15" imgW="1435100" imgH="508000" progId="Equation.DSMT4">
                  <p:embed/>
                  <p:pic>
                    <p:nvPicPr>
                      <p:cNvPr id="18"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16854" y="654256"/>
                        <a:ext cx="1865602" cy="660113"/>
                      </a:xfrm>
                      <a:prstGeom prst="rect">
                        <a:avLst/>
                      </a:prstGeom>
                      <a:noFill/>
                      <a:ln>
                        <a:noFill/>
                      </a:ln>
                      <a:effectLst/>
                    </p:spPr>
                  </p:pic>
                </p:oleObj>
              </mc:Fallback>
            </mc:AlternateContent>
          </a:graphicData>
        </a:graphic>
      </p:graphicFrame>
      <p:cxnSp>
        <p:nvCxnSpPr>
          <p:cNvPr id="19" name="Straight Arrow Connector 42"/>
          <p:cNvCxnSpPr>
            <a:cxnSpLocks noChangeShapeType="1"/>
          </p:cNvCxnSpPr>
          <p:nvPr/>
        </p:nvCxnSpPr>
        <p:spPr bwMode="auto">
          <a:xfrm rot="10800000">
            <a:off x="2731567" y="1853324"/>
            <a:ext cx="685800" cy="1588"/>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20" name="Object 2"/>
          <p:cNvGraphicFramePr>
            <a:graphicFrameLocks noChangeAspect="1"/>
          </p:cNvGraphicFramePr>
          <p:nvPr>
            <p:extLst>
              <p:ext uri="{D42A27DB-BD31-4B8C-83A1-F6EECF244321}">
                <p14:modId xmlns:p14="http://schemas.microsoft.com/office/powerpoint/2010/main" val="1463309106"/>
              </p:ext>
            </p:extLst>
          </p:nvPr>
        </p:nvGraphicFramePr>
        <p:xfrm>
          <a:off x="1073150" y="3839000"/>
          <a:ext cx="6997700" cy="1970088"/>
        </p:xfrm>
        <a:graphic>
          <a:graphicData uri="http://schemas.openxmlformats.org/presentationml/2006/ole">
            <mc:AlternateContent xmlns:mc="http://schemas.openxmlformats.org/markup-compatibility/2006">
              <mc:Choice xmlns:v="urn:schemas-microsoft-com:vml" Requires="v">
                <p:oleObj spid="_x0000_s7256" name="Equation" r:id="rId17" imgW="5054600" imgH="1422400" progId="Equation.DSMT4">
                  <p:embed/>
                </p:oleObj>
              </mc:Choice>
              <mc:Fallback>
                <p:oleObj name="Equation" r:id="rId17" imgW="5054600" imgH="1422400" progId="Equation.DSMT4">
                  <p:embed/>
                  <p:pic>
                    <p:nvPicPr>
                      <p:cNvPr id="20" name="Object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73150" y="3839000"/>
                        <a:ext cx="6997700" cy="197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3" name="TextBox 2"/>
          <p:cNvSpPr txBox="1"/>
          <p:nvPr/>
        </p:nvSpPr>
        <p:spPr>
          <a:xfrm>
            <a:off x="4248018" y="5490798"/>
            <a:ext cx="693683" cy="646331"/>
          </a:xfrm>
          <a:prstGeom prst="rect">
            <a:avLst/>
          </a:prstGeom>
          <a:solidFill>
            <a:schemeClr val="bg1"/>
          </a:solidFill>
        </p:spPr>
        <p:txBody>
          <a:bodyPr wrap="square" rtlCol="0">
            <a:spAutoFit/>
          </a:bodyPr>
          <a:lstStyle/>
          <a:p>
            <a:r>
              <a:rPr lang="en-US" dirty="0">
                <a:latin typeface="Times New Roman" charset="0"/>
                <a:ea typeface="Times New Roman" charset="0"/>
                <a:cs typeface="Times New Roman" charset="0"/>
              </a:rPr>
              <a:t>N</a:t>
            </a:r>
          </a:p>
          <a:p>
            <a:endParaRPr lang="en-US" dirty="0"/>
          </a:p>
        </p:txBody>
      </p:sp>
      <p:sp>
        <p:nvSpPr>
          <p:cNvPr id="21" name="TextBox 20">
            <a:extLst>
              <a:ext uri="{FF2B5EF4-FFF2-40B4-BE49-F238E27FC236}">
                <a16:creationId xmlns:a16="http://schemas.microsoft.com/office/drawing/2014/main" id="{3454805F-4F84-1948-8410-4664186124B5}"/>
              </a:ext>
            </a:extLst>
          </p:cNvPr>
          <p:cNvSpPr txBox="1"/>
          <p:nvPr/>
        </p:nvSpPr>
        <p:spPr>
          <a:xfrm>
            <a:off x="8438322" y="6340030"/>
            <a:ext cx="558166"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10.)  </a:t>
            </a:r>
          </a:p>
        </p:txBody>
      </p:sp>
    </p:spTree>
    <p:extLst>
      <p:ext uri="{BB962C8B-B14F-4D97-AF65-F5344CB8AC3E}">
        <p14:creationId xmlns:p14="http://schemas.microsoft.com/office/powerpoint/2010/main" val="3670637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386"/>
            <a:ext cx="8229600" cy="1143000"/>
          </a:xfrm>
        </p:spPr>
        <p:txBody>
          <a:bodyPr/>
          <a:lstStyle/>
          <a:p>
            <a:r>
              <a:rPr lang="en-US" dirty="0"/>
              <a:t>Where to put a charge?</a:t>
            </a:r>
          </a:p>
        </p:txBody>
      </p:sp>
      <p:sp>
        <p:nvSpPr>
          <p:cNvPr id="6" name="Text Box 6"/>
          <p:cNvSpPr txBox="1">
            <a:spLocks noChangeArrowheads="1"/>
          </p:cNvSpPr>
          <p:nvPr/>
        </p:nvSpPr>
        <p:spPr bwMode="auto">
          <a:xfrm>
            <a:off x="292319" y="1239386"/>
            <a:ext cx="85593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dirty="0">
                <a:solidFill>
                  <a:srgbClr val="FF0000"/>
                </a:solidFill>
                <a:latin typeface="Apple Chancery" panose="03020702040506060504" pitchFamily="66" charset="-79"/>
                <a:ea typeface="Palatino Linotype" charset="0"/>
                <a:cs typeface="Apple Chancery" panose="03020702040506060504" pitchFamily="66" charset="-79"/>
              </a:rPr>
              <a:t>Consider the two </a:t>
            </a:r>
            <a:r>
              <a:rPr lang="en-US" altLang="en-US" sz="2000" dirty="0">
                <a:solidFill>
                  <a:srgbClr val="1D46D1"/>
                </a:solidFill>
                <a:latin typeface="Times New Roman" panose="02020603050405020304" pitchFamily="18" charset="0"/>
                <a:ea typeface="Palatino Linotype" charset="0"/>
                <a:cs typeface="Times New Roman" panose="02020603050405020304" pitchFamily="18" charset="0"/>
              </a:rPr>
              <a:t>point charges </a:t>
            </a:r>
            <a:r>
              <a:rPr lang="en-US" altLang="en-US" sz="2000" dirty="0">
                <a:latin typeface="Times New Roman" panose="02020603050405020304" pitchFamily="18" charset="0"/>
                <a:ea typeface="Palatino Linotype" charset="0"/>
                <a:cs typeface="Times New Roman" panose="02020603050405020304" pitchFamily="18" charset="0"/>
              </a:rPr>
              <a:t>shown below.  Where in that field will the </a:t>
            </a:r>
            <a:r>
              <a:rPr lang="en-US" altLang="en-US" sz="2000" dirty="0">
                <a:solidFill>
                  <a:srgbClr val="1D46D1"/>
                </a:solidFill>
                <a:latin typeface="Times New Roman" panose="02020603050405020304" pitchFamily="18" charset="0"/>
                <a:ea typeface="Palatino Linotype" charset="0"/>
                <a:cs typeface="Times New Roman" panose="02020603050405020304" pitchFamily="18" charset="0"/>
              </a:rPr>
              <a:t>force on a positive test charge (q) be zero?  </a:t>
            </a:r>
            <a:r>
              <a:rPr lang="en-US" altLang="en-US" sz="2000" dirty="0">
                <a:latin typeface="Times New Roman" panose="02020603050405020304" pitchFamily="18" charset="0"/>
                <a:ea typeface="Palatino Linotype" charset="0"/>
                <a:cs typeface="Times New Roman" panose="02020603050405020304" pitchFamily="18" charset="0"/>
              </a:rPr>
              <a:t>(And how would that change if the test charge had been negative?)</a:t>
            </a:r>
          </a:p>
        </p:txBody>
      </p:sp>
      <p:grpSp>
        <p:nvGrpSpPr>
          <p:cNvPr id="3" name="Group 2">
            <a:extLst>
              <a:ext uri="{FF2B5EF4-FFF2-40B4-BE49-F238E27FC236}">
                <a16:creationId xmlns:a16="http://schemas.microsoft.com/office/drawing/2014/main" id="{E92EECE5-735C-B947-A6C5-A16BDBBE02AA}"/>
              </a:ext>
            </a:extLst>
          </p:cNvPr>
          <p:cNvGrpSpPr/>
          <p:nvPr/>
        </p:nvGrpSpPr>
        <p:grpSpPr>
          <a:xfrm>
            <a:off x="1132772" y="2494449"/>
            <a:ext cx="6878456" cy="1807200"/>
            <a:chOff x="1316420" y="2614449"/>
            <a:chExt cx="6477000" cy="1447800"/>
          </a:xfrm>
        </p:grpSpPr>
        <p:cxnSp>
          <p:nvCxnSpPr>
            <p:cNvPr id="4" name="Straight Connector 18"/>
            <p:cNvCxnSpPr>
              <a:cxnSpLocks noChangeShapeType="1"/>
            </p:cNvCxnSpPr>
            <p:nvPr/>
          </p:nvCxnSpPr>
          <p:spPr bwMode="auto">
            <a:xfrm rot="5400000">
              <a:off x="2422114" y="3337555"/>
              <a:ext cx="14478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 name="Straight Connector 20"/>
            <p:cNvCxnSpPr>
              <a:cxnSpLocks noChangeShapeType="1"/>
            </p:cNvCxnSpPr>
            <p:nvPr/>
          </p:nvCxnSpPr>
          <p:spPr bwMode="auto">
            <a:xfrm>
              <a:off x="1316420" y="3374862"/>
              <a:ext cx="6477000"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7" name="Oval 15"/>
            <p:cNvSpPr>
              <a:spLocks noChangeArrowheads="1"/>
            </p:cNvSpPr>
            <p:nvPr/>
          </p:nvSpPr>
          <p:spPr bwMode="auto">
            <a:xfrm>
              <a:off x="3069020" y="3298662"/>
              <a:ext cx="152400" cy="152400"/>
            </a:xfrm>
            <a:prstGeom prst="ellipse">
              <a:avLst/>
            </a:prstGeom>
            <a:solidFill>
              <a:srgbClr val="FF0000"/>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8" name="Oval 16"/>
            <p:cNvSpPr>
              <a:spLocks noChangeArrowheads="1"/>
            </p:cNvSpPr>
            <p:nvPr/>
          </p:nvSpPr>
          <p:spPr bwMode="auto">
            <a:xfrm>
              <a:off x="5278820" y="3222462"/>
              <a:ext cx="304800" cy="304800"/>
            </a:xfrm>
            <a:prstGeom prst="ellipse">
              <a:avLst/>
            </a:prstGeom>
            <a:solidFill>
              <a:srgbClr val="0000FF"/>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9" name="Object 2"/>
            <p:cNvGraphicFramePr>
              <a:graphicFrameLocks noChangeAspect="1"/>
            </p:cNvGraphicFramePr>
            <p:nvPr/>
          </p:nvGraphicFramePr>
          <p:xfrm>
            <a:off x="4897820" y="3612987"/>
            <a:ext cx="1028700" cy="195262"/>
          </p:xfrm>
          <a:graphic>
            <a:graphicData uri="http://schemas.openxmlformats.org/presentationml/2006/ole">
              <mc:AlternateContent xmlns:mc="http://schemas.openxmlformats.org/markup-compatibility/2006">
                <mc:Choice xmlns:v="urn:schemas-microsoft-com:vml" Requires="v">
                  <p:oleObj spid="_x0000_s8202" name="Equation" r:id="rId3" imgW="800100" imgH="152400" progId="Equation.DSMT4">
                    <p:embed/>
                  </p:oleObj>
                </mc:Choice>
                <mc:Fallback>
                  <p:oleObj name="Equation" r:id="rId3" imgW="800100" imgH="152400" progId="Equation.DSMT4">
                    <p:embed/>
                    <p:pic>
                      <p:nvPicPr>
                        <p:cNvPr id="9"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7820" y="3612987"/>
                          <a:ext cx="1028700"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0" name="Object 3"/>
            <p:cNvGraphicFramePr>
              <a:graphicFrameLocks noChangeAspect="1"/>
            </p:cNvGraphicFramePr>
            <p:nvPr/>
          </p:nvGraphicFramePr>
          <p:xfrm>
            <a:off x="4783520" y="2919249"/>
            <a:ext cx="1409700" cy="261938"/>
          </p:xfrm>
          <a:graphic>
            <a:graphicData uri="http://schemas.openxmlformats.org/presentationml/2006/ole">
              <mc:AlternateContent xmlns:mc="http://schemas.openxmlformats.org/markup-compatibility/2006">
                <mc:Choice xmlns:v="urn:schemas-microsoft-com:vml" Requires="v">
                  <p:oleObj spid="_x0000_s8203" name="Equation" r:id="rId5" imgW="1092200" imgH="203200" progId="Equation.DSMT4">
                    <p:embed/>
                  </p:oleObj>
                </mc:Choice>
                <mc:Fallback>
                  <p:oleObj name="Equation" r:id="rId5" imgW="1092200" imgH="203200" progId="Equation.DSMT4">
                    <p:embed/>
                    <p:pic>
                      <p:nvPicPr>
                        <p:cNvPr id="1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3520" y="2919249"/>
                          <a:ext cx="140970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 name="Object 4"/>
            <p:cNvGraphicFramePr>
              <a:graphicFrameLocks noChangeAspect="1"/>
            </p:cNvGraphicFramePr>
            <p:nvPr/>
          </p:nvGraphicFramePr>
          <p:xfrm>
            <a:off x="2459420" y="2927187"/>
            <a:ext cx="1524000" cy="265112"/>
          </p:xfrm>
          <a:graphic>
            <a:graphicData uri="http://schemas.openxmlformats.org/presentationml/2006/ole">
              <mc:AlternateContent xmlns:mc="http://schemas.openxmlformats.org/markup-compatibility/2006">
                <mc:Choice xmlns:v="urn:schemas-microsoft-com:vml" Requires="v">
                  <p:oleObj spid="_x0000_s8204" name="Equation" r:id="rId7" imgW="1168400" imgH="203200" progId="Equation.DSMT4">
                    <p:embed/>
                  </p:oleObj>
                </mc:Choice>
                <mc:Fallback>
                  <p:oleObj name="Equation" r:id="rId7" imgW="1168400" imgH="203200" progId="Equation.DSMT4">
                    <p:embed/>
                    <p:pic>
                      <p:nvPicPr>
                        <p:cNvPr id="11"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59420" y="2927187"/>
                          <a:ext cx="1524000" cy="265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
        <p:nvSpPr>
          <p:cNvPr id="12" name="TextBox 11">
            <a:extLst>
              <a:ext uri="{FF2B5EF4-FFF2-40B4-BE49-F238E27FC236}">
                <a16:creationId xmlns:a16="http://schemas.microsoft.com/office/drawing/2014/main" id="{DE820764-8CDA-864F-98F0-EFD5AFB5805D}"/>
              </a:ext>
            </a:extLst>
          </p:cNvPr>
          <p:cNvSpPr txBox="1"/>
          <p:nvPr/>
        </p:nvSpPr>
        <p:spPr>
          <a:xfrm>
            <a:off x="8438322" y="6340030"/>
            <a:ext cx="55149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11.)  </a:t>
            </a:r>
          </a:p>
        </p:txBody>
      </p:sp>
    </p:spTree>
    <p:extLst>
      <p:ext uri="{BB962C8B-B14F-4D97-AF65-F5344CB8AC3E}">
        <p14:creationId xmlns:p14="http://schemas.microsoft.com/office/powerpoint/2010/main" val="178018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5">
            <a:extLst>
              <a:ext uri="{FF2B5EF4-FFF2-40B4-BE49-F238E27FC236}">
                <a16:creationId xmlns:a16="http://schemas.microsoft.com/office/drawing/2014/main" id="{132DE3B4-B50E-214E-8157-1E50A560FFE7}"/>
              </a:ext>
            </a:extLst>
          </p:cNvPr>
          <p:cNvSpPr txBox="1">
            <a:spLocks noChangeArrowheads="1"/>
          </p:cNvSpPr>
          <p:nvPr/>
        </p:nvSpPr>
        <p:spPr bwMode="auto">
          <a:xfrm>
            <a:off x="8704263" y="6477000"/>
            <a:ext cx="449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200" dirty="0"/>
              <a:t>12.)</a:t>
            </a:r>
          </a:p>
        </p:txBody>
      </p:sp>
      <p:sp>
        <p:nvSpPr>
          <p:cNvPr id="19" name="Rectangle 25">
            <a:extLst>
              <a:ext uri="{FF2B5EF4-FFF2-40B4-BE49-F238E27FC236}">
                <a16:creationId xmlns:a16="http://schemas.microsoft.com/office/drawing/2014/main" id="{BD2E0481-815D-C745-8B03-1C13ADDC5499}"/>
              </a:ext>
            </a:extLst>
          </p:cNvPr>
          <p:cNvSpPr>
            <a:spLocks noChangeArrowheads="1"/>
          </p:cNvSpPr>
          <p:nvPr/>
        </p:nvSpPr>
        <p:spPr bwMode="auto">
          <a:xfrm>
            <a:off x="0" y="0"/>
            <a:ext cx="9144000" cy="6858000"/>
          </a:xfrm>
          <a:prstGeom prst="rect">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20" name="Rectangle 19">
            <a:extLst>
              <a:ext uri="{FF2B5EF4-FFF2-40B4-BE49-F238E27FC236}">
                <a16:creationId xmlns:a16="http://schemas.microsoft.com/office/drawing/2014/main" id="{824C03D9-12A3-8A48-B948-409416BAF572}"/>
              </a:ext>
            </a:extLst>
          </p:cNvPr>
          <p:cNvSpPr/>
          <p:nvPr/>
        </p:nvSpPr>
        <p:spPr>
          <a:xfrm>
            <a:off x="504497" y="4114800"/>
            <a:ext cx="8563303" cy="4992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6">
            <a:extLst>
              <a:ext uri="{FF2B5EF4-FFF2-40B4-BE49-F238E27FC236}">
                <a16:creationId xmlns:a16="http://schemas.microsoft.com/office/drawing/2014/main" id="{2FCFE976-3FEF-C54D-A136-E9B35E2EDEA9}"/>
              </a:ext>
            </a:extLst>
          </p:cNvPr>
          <p:cNvSpPr txBox="1">
            <a:spLocks noChangeArrowheads="1"/>
          </p:cNvSpPr>
          <p:nvPr/>
        </p:nvSpPr>
        <p:spPr bwMode="auto">
          <a:xfrm>
            <a:off x="351964" y="566994"/>
            <a:ext cx="8534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2000" dirty="0">
                <a:solidFill>
                  <a:srgbClr val="FF0000"/>
                </a:solidFill>
                <a:latin typeface="Apple Chancery" panose="03020702040506060504" pitchFamily="66" charset="-79"/>
                <a:cs typeface="Apple Chancery" panose="03020702040506060504" pitchFamily="66" charset="-79"/>
              </a:rPr>
              <a:t>There are three </a:t>
            </a:r>
            <a:r>
              <a:rPr lang="en-US" altLang="en-US" sz="2000" dirty="0">
                <a:latin typeface="Times New Roman" panose="02020603050405020304" pitchFamily="18" charset="0"/>
                <a:cs typeface="Times New Roman" panose="02020603050405020304" pitchFamily="18" charset="0"/>
              </a:rPr>
              <a:t>possible “places” you might put the test charge.  Along the axis and to the left of the -2 Coulomb charge, along the axis and to the right of the 5 Coulomb charge or on the axis and in-between the two charges.</a:t>
            </a:r>
          </a:p>
        </p:txBody>
      </p:sp>
      <p:sp>
        <p:nvSpPr>
          <p:cNvPr id="22" name="Text Box 6">
            <a:extLst>
              <a:ext uri="{FF2B5EF4-FFF2-40B4-BE49-F238E27FC236}">
                <a16:creationId xmlns:a16="http://schemas.microsoft.com/office/drawing/2014/main" id="{637C1F80-7F15-1D4E-AE5B-6B68341339B5}"/>
              </a:ext>
            </a:extLst>
          </p:cNvPr>
          <p:cNvSpPr txBox="1">
            <a:spLocks noChangeArrowheads="1"/>
          </p:cNvSpPr>
          <p:nvPr/>
        </p:nvSpPr>
        <p:spPr bwMode="auto">
          <a:xfrm>
            <a:off x="703263" y="1878013"/>
            <a:ext cx="80010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2000" dirty="0">
                <a:solidFill>
                  <a:srgbClr val="FF0000"/>
                </a:solidFill>
                <a:latin typeface="Apple Chancery" panose="03020702040506060504" pitchFamily="66" charset="-79"/>
                <a:cs typeface="Apple Chancery" panose="03020702040506060504" pitchFamily="66" charset="-79"/>
              </a:rPr>
              <a:t>Hopefully you can </a:t>
            </a:r>
            <a:r>
              <a:rPr lang="en-US" altLang="en-US" sz="2000" dirty="0">
                <a:latin typeface="Times New Roman" panose="02020603050405020304" pitchFamily="18" charset="0"/>
                <a:cs typeface="Times New Roman" panose="02020603050405020304" pitchFamily="18" charset="0"/>
              </a:rPr>
              <a:t>see that </a:t>
            </a:r>
            <a:r>
              <a:rPr lang="en-US" altLang="en-US" sz="2000" dirty="0">
                <a:solidFill>
                  <a:srgbClr val="1D46D1"/>
                </a:solidFill>
                <a:latin typeface="Times New Roman" panose="02020603050405020304" pitchFamily="18" charset="0"/>
                <a:cs typeface="Times New Roman" panose="02020603050405020304" pitchFamily="18" charset="0"/>
              </a:rPr>
              <a:t>in between won’t do </a:t>
            </a:r>
            <a:r>
              <a:rPr lang="en-US" altLang="en-US" sz="2000" dirty="0">
                <a:latin typeface="Times New Roman" panose="02020603050405020304" pitchFamily="18" charset="0"/>
                <a:cs typeface="Times New Roman" panose="02020603050405020304" pitchFamily="18" charset="0"/>
              </a:rPr>
              <a:t>in any case.  The –2 Coulomb charge will attract a positive test charge motivating it to accelerate to the left, and the 5 Coulomb charge will repulse it motivating it to accelerate, again, to the left.  There is no place in-between where the net acceleration will not be to the left, so this region won’t do.</a:t>
            </a:r>
          </a:p>
        </p:txBody>
      </p:sp>
      <p:grpSp>
        <p:nvGrpSpPr>
          <p:cNvPr id="2" name="Group 1">
            <a:extLst>
              <a:ext uri="{FF2B5EF4-FFF2-40B4-BE49-F238E27FC236}">
                <a16:creationId xmlns:a16="http://schemas.microsoft.com/office/drawing/2014/main" id="{8AD003C5-4664-1F4B-AABA-5C07D7D5353C}"/>
              </a:ext>
            </a:extLst>
          </p:cNvPr>
          <p:cNvGrpSpPr/>
          <p:nvPr/>
        </p:nvGrpSpPr>
        <p:grpSpPr>
          <a:xfrm>
            <a:off x="1333500" y="4126782"/>
            <a:ext cx="6477000" cy="1447800"/>
            <a:chOff x="1333500" y="816709"/>
            <a:chExt cx="6477000" cy="1447800"/>
          </a:xfrm>
        </p:grpSpPr>
        <p:cxnSp>
          <p:nvCxnSpPr>
            <p:cNvPr id="13" name="Straight Connector 18">
              <a:extLst>
                <a:ext uri="{FF2B5EF4-FFF2-40B4-BE49-F238E27FC236}">
                  <a16:creationId xmlns:a16="http://schemas.microsoft.com/office/drawing/2014/main" id="{0F8CA430-30C4-8648-8805-B53C9B4E0070}"/>
                </a:ext>
              </a:extLst>
            </p:cNvPr>
            <p:cNvCxnSpPr>
              <a:cxnSpLocks noChangeShapeType="1"/>
            </p:cNvCxnSpPr>
            <p:nvPr/>
          </p:nvCxnSpPr>
          <p:spPr bwMode="auto">
            <a:xfrm rot="5400000">
              <a:off x="2439194" y="1539815"/>
              <a:ext cx="14478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20">
              <a:extLst>
                <a:ext uri="{FF2B5EF4-FFF2-40B4-BE49-F238E27FC236}">
                  <a16:creationId xmlns:a16="http://schemas.microsoft.com/office/drawing/2014/main" id="{AF2F86B5-1C8C-5346-A96F-7F54AE465363}"/>
                </a:ext>
              </a:extLst>
            </p:cNvPr>
            <p:cNvCxnSpPr>
              <a:cxnSpLocks noChangeShapeType="1"/>
            </p:cNvCxnSpPr>
            <p:nvPr/>
          </p:nvCxnSpPr>
          <p:spPr bwMode="auto">
            <a:xfrm>
              <a:off x="1333500" y="1577122"/>
              <a:ext cx="6477000"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7" name="Oval 15">
              <a:extLst>
                <a:ext uri="{FF2B5EF4-FFF2-40B4-BE49-F238E27FC236}">
                  <a16:creationId xmlns:a16="http://schemas.microsoft.com/office/drawing/2014/main" id="{BB128DA2-9568-B24B-B478-673F4996DE3F}"/>
                </a:ext>
              </a:extLst>
            </p:cNvPr>
            <p:cNvSpPr>
              <a:spLocks noChangeArrowheads="1"/>
            </p:cNvSpPr>
            <p:nvPr/>
          </p:nvSpPr>
          <p:spPr bwMode="auto">
            <a:xfrm>
              <a:off x="3086100" y="1500922"/>
              <a:ext cx="152400" cy="152400"/>
            </a:xfrm>
            <a:prstGeom prst="ellipse">
              <a:avLst/>
            </a:prstGeom>
            <a:solidFill>
              <a:srgbClr val="FF0000"/>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8" name="Oval 16">
              <a:extLst>
                <a:ext uri="{FF2B5EF4-FFF2-40B4-BE49-F238E27FC236}">
                  <a16:creationId xmlns:a16="http://schemas.microsoft.com/office/drawing/2014/main" id="{2B91EFC4-586B-0B44-8738-425D147A5797}"/>
                </a:ext>
              </a:extLst>
            </p:cNvPr>
            <p:cNvSpPr>
              <a:spLocks noChangeArrowheads="1"/>
            </p:cNvSpPr>
            <p:nvPr/>
          </p:nvSpPr>
          <p:spPr bwMode="auto">
            <a:xfrm>
              <a:off x="5295900" y="1424722"/>
              <a:ext cx="304800" cy="304800"/>
            </a:xfrm>
            <a:prstGeom prst="ellipse">
              <a:avLst/>
            </a:prstGeom>
            <a:solidFill>
              <a:srgbClr val="0000FF"/>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23" name="Straight Arrow Connector 13">
              <a:extLst>
                <a:ext uri="{FF2B5EF4-FFF2-40B4-BE49-F238E27FC236}">
                  <a16:creationId xmlns:a16="http://schemas.microsoft.com/office/drawing/2014/main" id="{820BD01C-AAAA-1443-8E98-80F34EFBE1E1}"/>
                </a:ext>
              </a:extLst>
            </p:cNvPr>
            <p:cNvCxnSpPr>
              <a:cxnSpLocks noChangeShapeType="1"/>
            </p:cNvCxnSpPr>
            <p:nvPr/>
          </p:nvCxnSpPr>
          <p:spPr bwMode="auto">
            <a:xfrm rot="10800000">
              <a:off x="3467100" y="1578709"/>
              <a:ext cx="381000" cy="1588"/>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4" name="Straight Arrow Connector 14">
              <a:extLst>
                <a:ext uri="{FF2B5EF4-FFF2-40B4-BE49-F238E27FC236}">
                  <a16:creationId xmlns:a16="http://schemas.microsoft.com/office/drawing/2014/main" id="{C12431E5-9F66-6B40-BC45-A56F2A84C832}"/>
                </a:ext>
              </a:extLst>
            </p:cNvPr>
            <p:cNvCxnSpPr>
              <a:cxnSpLocks noChangeShapeType="1"/>
            </p:cNvCxnSpPr>
            <p:nvPr/>
          </p:nvCxnSpPr>
          <p:spPr bwMode="auto">
            <a:xfrm rot="10800000">
              <a:off x="4000500" y="1578709"/>
              <a:ext cx="533400" cy="1588"/>
            </a:xfrm>
            <a:prstGeom prst="straightConnector1">
              <a:avLst/>
            </a:prstGeom>
            <a:noFill/>
            <a:ln w="38100">
              <a:solidFill>
                <a:srgbClr val="0000FF"/>
              </a:solidFill>
              <a:round/>
              <a:headEnd/>
              <a:tailEnd type="arrow" w="med" len="med"/>
            </a:ln>
            <a:extLst>
              <a:ext uri="{909E8E84-426E-40DD-AFC4-6F175D3DCCD1}">
                <a14:hiddenFill xmlns:a14="http://schemas.microsoft.com/office/drawing/2010/main">
                  <a:noFill/>
                </a14:hiddenFill>
              </a:ext>
            </a:extLst>
          </p:spPr>
        </p:cxnSp>
        <p:sp>
          <p:nvSpPr>
            <p:cNvPr id="25" name="Text Box 6">
              <a:extLst>
                <a:ext uri="{FF2B5EF4-FFF2-40B4-BE49-F238E27FC236}">
                  <a16:creationId xmlns:a16="http://schemas.microsoft.com/office/drawing/2014/main" id="{6D143598-450D-7848-B7F2-3E847133FA79}"/>
                </a:ext>
              </a:extLst>
            </p:cNvPr>
            <p:cNvSpPr txBox="1">
              <a:spLocks noChangeArrowheads="1"/>
            </p:cNvSpPr>
            <p:nvPr/>
          </p:nvSpPr>
          <p:spPr bwMode="auto">
            <a:xfrm>
              <a:off x="3467100" y="1654909"/>
              <a:ext cx="1905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a:t>At no place will the net force be zero.</a:t>
              </a:r>
            </a:p>
          </p:txBody>
        </p:sp>
        <p:graphicFrame>
          <p:nvGraphicFramePr>
            <p:cNvPr id="26" name="Object 2">
              <a:extLst>
                <a:ext uri="{FF2B5EF4-FFF2-40B4-BE49-F238E27FC236}">
                  <a16:creationId xmlns:a16="http://schemas.microsoft.com/office/drawing/2014/main" id="{987AF365-DA5F-3A48-B611-C9BE78E13625}"/>
                </a:ext>
              </a:extLst>
            </p:cNvPr>
            <p:cNvGraphicFramePr>
              <a:graphicFrameLocks noChangeAspect="1"/>
            </p:cNvGraphicFramePr>
            <p:nvPr/>
          </p:nvGraphicFramePr>
          <p:xfrm>
            <a:off x="3848100" y="1489809"/>
            <a:ext cx="185738" cy="241300"/>
          </p:xfrm>
          <a:graphic>
            <a:graphicData uri="http://schemas.openxmlformats.org/presentationml/2006/ole">
              <mc:AlternateContent xmlns:mc="http://schemas.openxmlformats.org/markup-compatibility/2006">
                <mc:Choice xmlns:v="urn:schemas-microsoft-com:vml" Requires="v">
                  <p:oleObj spid="_x0000_s9229" name="Equation" r:id="rId3" imgW="127000" imgH="165100" progId="Equation.DSMT4">
                    <p:embed/>
                  </p:oleObj>
                </mc:Choice>
                <mc:Fallback>
                  <p:oleObj name="Equation" r:id="rId3" imgW="127000" imgH="165100" progId="Equation.DSMT4">
                    <p:embed/>
                    <p:pic>
                      <p:nvPicPr>
                        <p:cNvPr id="26" name="Object 2">
                          <a:extLst>
                            <a:ext uri="{FF2B5EF4-FFF2-40B4-BE49-F238E27FC236}">
                              <a16:creationId xmlns:a16="http://schemas.microsoft.com/office/drawing/2014/main" id="{987AF365-DA5F-3A48-B611-C9BE78E136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8100" y="1489809"/>
                          <a:ext cx="185738"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7" name="Object 3">
              <a:extLst>
                <a:ext uri="{FF2B5EF4-FFF2-40B4-BE49-F238E27FC236}">
                  <a16:creationId xmlns:a16="http://schemas.microsoft.com/office/drawing/2014/main" id="{FD37EE81-8CD3-7446-A540-2519224A237A}"/>
                </a:ext>
              </a:extLst>
            </p:cNvPr>
            <p:cNvGraphicFramePr>
              <a:graphicFrameLocks noChangeAspect="1"/>
            </p:cNvGraphicFramePr>
            <p:nvPr/>
          </p:nvGraphicFramePr>
          <p:xfrm>
            <a:off x="5257800" y="1815247"/>
            <a:ext cx="1028700" cy="195262"/>
          </p:xfrm>
          <a:graphic>
            <a:graphicData uri="http://schemas.openxmlformats.org/presentationml/2006/ole">
              <mc:AlternateContent xmlns:mc="http://schemas.openxmlformats.org/markup-compatibility/2006">
                <mc:Choice xmlns:v="urn:schemas-microsoft-com:vml" Requires="v">
                  <p:oleObj spid="_x0000_s9230" name="Equation" r:id="rId5" imgW="800100" imgH="152400" progId="Equation.DSMT4">
                    <p:embed/>
                  </p:oleObj>
                </mc:Choice>
                <mc:Fallback>
                  <p:oleObj name="Equation" r:id="rId5" imgW="800100" imgH="152400" progId="Equation.DSMT4">
                    <p:embed/>
                    <p:pic>
                      <p:nvPicPr>
                        <p:cNvPr id="27" name="Object 3">
                          <a:extLst>
                            <a:ext uri="{FF2B5EF4-FFF2-40B4-BE49-F238E27FC236}">
                              <a16:creationId xmlns:a16="http://schemas.microsoft.com/office/drawing/2014/main" id="{FD37EE81-8CD3-7446-A540-2519224A237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1815247"/>
                          <a:ext cx="1028700"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8" name="Object 4">
              <a:extLst>
                <a:ext uri="{FF2B5EF4-FFF2-40B4-BE49-F238E27FC236}">
                  <a16:creationId xmlns:a16="http://schemas.microsoft.com/office/drawing/2014/main" id="{C847F96F-8743-F949-B49A-8D45B8D8B6A9}"/>
                </a:ext>
              </a:extLst>
            </p:cNvPr>
            <p:cNvGraphicFramePr>
              <a:graphicFrameLocks noChangeAspect="1"/>
            </p:cNvGraphicFramePr>
            <p:nvPr/>
          </p:nvGraphicFramePr>
          <p:xfrm>
            <a:off x="4800600" y="1121509"/>
            <a:ext cx="1409700" cy="261938"/>
          </p:xfrm>
          <a:graphic>
            <a:graphicData uri="http://schemas.openxmlformats.org/presentationml/2006/ole">
              <mc:AlternateContent xmlns:mc="http://schemas.openxmlformats.org/markup-compatibility/2006">
                <mc:Choice xmlns:v="urn:schemas-microsoft-com:vml" Requires="v">
                  <p:oleObj spid="_x0000_s9231" name="Equation" r:id="rId7" imgW="1092200" imgH="203200" progId="Equation.DSMT4">
                    <p:embed/>
                  </p:oleObj>
                </mc:Choice>
                <mc:Fallback>
                  <p:oleObj name="Equation" r:id="rId7" imgW="1092200" imgH="203200" progId="Equation.DSMT4">
                    <p:embed/>
                    <p:pic>
                      <p:nvPicPr>
                        <p:cNvPr id="28" name="Object 4">
                          <a:extLst>
                            <a:ext uri="{FF2B5EF4-FFF2-40B4-BE49-F238E27FC236}">
                              <a16:creationId xmlns:a16="http://schemas.microsoft.com/office/drawing/2014/main" id="{C847F96F-8743-F949-B49A-8D45B8D8B6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0600" y="1121509"/>
                          <a:ext cx="140970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9" name="Object 5">
              <a:extLst>
                <a:ext uri="{FF2B5EF4-FFF2-40B4-BE49-F238E27FC236}">
                  <a16:creationId xmlns:a16="http://schemas.microsoft.com/office/drawing/2014/main" id="{14996FFB-867D-6543-8380-BAC864040E02}"/>
                </a:ext>
              </a:extLst>
            </p:cNvPr>
            <p:cNvGraphicFramePr>
              <a:graphicFrameLocks noChangeAspect="1"/>
            </p:cNvGraphicFramePr>
            <p:nvPr/>
          </p:nvGraphicFramePr>
          <p:xfrm>
            <a:off x="2476500" y="1129447"/>
            <a:ext cx="1524000" cy="265112"/>
          </p:xfrm>
          <a:graphic>
            <a:graphicData uri="http://schemas.openxmlformats.org/presentationml/2006/ole">
              <mc:AlternateContent xmlns:mc="http://schemas.openxmlformats.org/markup-compatibility/2006">
                <mc:Choice xmlns:v="urn:schemas-microsoft-com:vml" Requires="v">
                  <p:oleObj spid="_x0000_s9232" name="Equation" r:id="rId9" imgW="1168400" imgH="203200" progId="Equation.DSMT4">
                    <p:embed/>
                  </p:oleObj>
                </mc:Choice>
                <mc:Fallback>
                  <p:oleObj name="Equation" r:id="rId9" imgW="1168400" imgH="203200" progId="Equation.DSMT4">
                    <p:embed/>
                    <p:pic>
                      <p:nvPicPr>
                        <p:cNvPr id="29" name="Object 5">
                          <a:extLst>
                            <a:ext uri="{FF2B5EF4-FFF2-40B4-BE49-F238E27FC236}">
                              <a16:creationId xmlns:a16="http://schemas.microsoft.com/office/drawing/2014/main" id="{14996FFB-867D-6543-8380-BAC864040E0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76500" y="1129447"/>
                          <a:ext cx="1524000" cy="265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Tree>
    <p:extLst>
      <p:ext uri="{BB962C8B-B14F-4D97-AF65-F5344CB8AC3E}">
        <p14:creationId xmlns:p14="http://schemas.microsoft.com/office/powerpoint/2010/main" val="140023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5">
            <a:extLst>
              <a:ext uri="{FF2B5EF4-FFF2-40B4-BE49-F238E27FC236}">
                <a16:creationId xmlns:a16="http://schemas.microsoft.com/office/drawing/2014/main" id="{4B8276A5-311F-7644-B738-3F25580FB706}"/>
              </a:ext>
            </a:extLst>
          </p:cNvPr>
          <p:cNvSpPr txBox="1">
            <a:spLocks noChangeArrowheads="1"/>
          </p:cNvSpPr>
          <p:nvPr/>
        </p:nvSpPr>
        <p:spPr bwMode="auto">
          <a:xfrm>
            <a:off x="8704263" y="6477000"/>
            <a:ext cx="449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200" dirty="0"/>
              <a:t>13.)</a:t>
            </a:r>
          </a:p>
        </p:txBody>
      </p:sp>
      <p:sp>
        <p:nvSpPr>
          <p:cNvPr id="19" name="Rectangle 18">
            <a:extLst>
              <a:ext uri="{FF2B5EF4-FFF2-40B4-BE49-F238E27FC236}">
                <a16:creationId xmlns:a16="http://schemas.microsoft.com/office/drawing/2014/main" id="{D20E647E-F4DF-E74D-A814-B1FF4CE8E3B4}"/>
              </a:ext>
            </a:extLst>
          </p:cNvPr>
          <p:cNvSpPr/>
          <p:nvPr/>
        </p:nvSpPr>
        <p:spPr>
          <a:xfrm>
            <a:off x="504497" y="4114800"/>
            <a:ext cx="8563303" cy="4992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5">
            <a:extLst>
              <a:ext uri="{FF2B5EF4-FFF2-40B4-BE49-F238E27FC236}">
                <a16:creationId xmlns:a16="http://schemas.microsoft.com/office/drawing/2014/main" id="{AEB93DD9-C184-0A49-96E3-8EC714408E70}"/>
              </a:ext>
            </a:extLst>
          </p:cNvPr>
          <p:cNvSpPr>
            <a:spLocks noChangeArrowheads="1"/>
          </p:cNvSpPr>
          <p:nvPr/>
        </p:nvSpPr>
        <p:spPr bwMode="auto">
          <a:xfrm>
            <a:off x="0" y="0"/>
            <a:ext cx="9144000" cy="6858000"/>
          </a:xfrm>
          <a:prstGeom prst="rect">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21" name="Text Box 6">
            <a:extLst>
              <a:ext uri="{FF2B5EF4-FFF2-40B4-BE49-F238E27FC236}">
                <a16:creationId xmlns:a16="http://schemas.microsoft.com/office/drawing/2014/main" id="{C14B890B-4658-8840-8A1C-D28163465F0B}"/>
              </a:ext>
            </a:extLst>
          </p:cNvPr>
          <p:cNvSpPr txBox="1">
            <a:spLocks noChangeArrowheads="1"/>
          </p:cNvSpPr>
          <p:nvPr/>
        </p:nvSpPr>
        <p:spPr bwMode="auto">
          <a:xfrm>
            <a:off x="304800" y="773413"/>
            <a:ext cx="8534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dirty="0">
                <a:solidFill>
                  <a:srgbClr val="FF0000"/>
                </a:solidFill>
                <a:latin typeface="Apple Chancery" panose="03020702040506060504" pitchFamily="66" charset="-79"/>
                <a:cs typeface="Apple Chancery" panose="03020702040506060504" pitchFamily="66" charset="-79"/>
              </a:rPr>
              <a:t>Putting the test charge </a:t>
            </a:r>
            <a:r>
              <a:rPr lang="en-US" altLang="en-US" sz="2000" dirty="0">
                <a:latin typeface="Times New Roman" panose="02020603050405020304" pitchFamily="18" charset="0"/>
                <a:cs typeface="Times New Roman" panose="02020603050405020304" pitchFamily="18" charset="0"/>
              </a:rPr>
              <a:t>to the right of the 5 Coulomb charge will get our forces in reasonable directions—that is, the -2 Coulomb charge will try to accelerate the test charge to the left (they will attract) whereas the 5 Coulomb charge will try to accelerate the test charge to the right (they will repulse).  The problem here is that because the larger 5 Coulomb charge will always be closer to the test charge than will the -2 Coulomb charge, the 5 Coulomb charge will always dominate and the test charge will always feel a net force to the right.</a:t>
            </a:r>
          </a:p>
        </p:txBody>
      </p:sp>
      <p:grpSp>
        <p:nvGrpSpPr>
          <p:cNvPr id="2" name="Group 1">
            <a:extLst>
              <a:ext uri="{FF2B5EF4-FFF2-40B4-BE49-F238E27FC236}">
                <a16:creationId xmlns:a16="http://schemas.microsoft.com/office/drawing/2014/main" id="{4BD13087-67C1-CB4A-9358-84F244AEF480}"/>
              </a:ext>
            </a:extLst>
          </p:cNvPr>
          <p:cNvGrpSpPr/>
          <p:nvPr/>
        </p:nvGrpSpPr>
        <p:grpSpPr>
          <a:xfrm>
            <a:off x="1104900" y="3774385"/>
            <a:ext cx="6934200" cy="1447800"/>
            <a:chOff x="1091878" y="982972"/>
            <a:chExt cx="6934200" cy="1447800"/>
          </a:xfrm>
        </p:grpSpPr>
        <p:cxnSp>
          <p:nvCxnSpPr>
            <p:cNvPr id="13" name="Straight Connector 18">
              <a:extLst>
                <a:ext uri="{FF2B5EF4-FFF2-40B4-BE49-F238E27FC236}">
                  <a16:creationId xmlns:a16="http://schemas.microsoft.com/office/drawing/2014/main" id="{E2B80514-202F-0D45-B58C-13D6BAACCAED}"/>
                </a:ext>
              </a:extLst>
            </p:cNvPr>
            <p:cNvCxnSpPr>
              <a:cxnSpLocks noChangeShapeType="1"/>
            </p:cNvCxnSpPr>
            <p:nvPr/>
          </p:nvCxnSpPr>
          <p:spPr bwMode="auto">
            <a:xfrm rot="5400000">
              <a:off x="2197572" y="1706078"/>
              <a:ext cx="14478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20">
              <a:extLst>
                <a:ext uri="{FF2B5EF4-FFF2-40B4-BE49-F238E27FC236}">
                  <a16:creationId xmlns:a16="http://schemas.microsoft.com/office/drawing/2014/main" id="{4699B4DA-E961-E945-9735-8FA2AEF19664}"/>
                </a:ext>
              </a:extLst>
            </p:cNvPr>
            <p:cNvCxnSpPr>
              <a:cxnSpLocks noChangeShapeType="1"/>
            </p:cNvCxnSpPr>
            <p:nvPr/>
          </p:nvCxnSpPr>
          <p:spPr bwMode="auto">
            <a:xfrm>
              <a:off x="1091878" y="1743384"/>
              <a:ext cx="6477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7" name="Oval 15">
              <a:extLst>
                <a:ext uri="{FF2B5EF4-FFF2-40B4-BE49-F238E27FC236}">
                  <a16:creationId xmlns:a16="http://schemas.microsoft.com/office/drawing/2014/main" id="{064D19CB-2488-BE4A-B08C-8946856CAF28}"/>
                </a:ext>
              </a:extLst>
            </p:cNvPr>
            <p:cNvSpPr>
              <a:spLocks noChangeArrowheads="1"/>
            </p:cNvSpPr>
            <p:nvPr/>
          </p:nvSpPr>
          <p:spPr bwMode="auto">
            <a:xfrm>
              <a:off x="2844478" y="1667184"/>
              <a:ext cx="152400" cy="152400"/>
            </a:xfrm>
            <a:prstGeom prst="ellipse">
              <a:avLst/>
            </a:prstGeom>
            <a:solidFill>
              <a:srgbClr val="FF0000"/>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8" name="Oval 16">
              <a:extLst>
                <a:ext uri="{FF2B5EF4-FFF2-40B4-BE49-F238E27FC236}">
                  <a16:creationId xmlns:a16="http://schemas.microsoft.com/office/drawing/2014/main" id="{62B894B9-C827-424D-A66D-617CB2D2BEEC}"/>
                </a:ext>
              </a:extLst>
            </p:cNvPr>
            <p:cNvSpPr>
              <a:spLocks noChangeArrowheads="1"/>
            </p:cNvSpPr>
            <p:nvPr/>
          </p:nvSpPr>
          <p:spPr bwMode="auto">
            <a:xfrm>
              <a:off x="5054278" y="1590984"/>
              <a:ext cx="304800" cy="304800"/>
            </a:xfrm>
            <a:prstGeom prst="ellipse">
              <a:avLst/>
            </a:prstGeom>
            <a:solidFill>
              <a:srgbClr val="0000FF"/>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22" name="Object 2">
              <a:extLst>
                <a:ext uri="{FF2B5EF4-FFF2-40B4-BE49-F238E27FC236}">
                  <a16:creationId xmlns:a16="http://schemas.microsoft.com/office/drawing/2014/main" id="{D8F1BA5D-DDA2-0B46-8EF0-B626A488D8E5}"/>
                </a:ext>
              </a:extLst>
            </p:cNvPr>
            <p:cNvGraphicFramePr>
              <a:graphicFrameLocks noChangeAspect="1"/>
            </p:cNvGraphicFramePr>
            <p:nvPr/>
          </p:nvGraphicFramePr>
          <p:xfrm>
            <a:off x="6425878" y="1654484"/>
            <a:ext cx="185738" cy="241300"/>
          </p:xfrm>
          <a:graphic>
            <a:graphicData uri="http://schemas.openxmlformats.org/presentationml/2006/ole">
              <mc:AlternateContent xmlns:mc="http://schemas.openxmlformats.org/markup-compatibility/2006">
                <mc:Choice xmlns:v="urn:schemas-microsoft-com:vml" Requires="v">
                  <p:oleObj spid="_x0000_s10253" name="Equation" r:id="rId3" imgW="127000" imgH="165100" progId="Equation.DSMT4">
                    <p:embed/>
                  </p:oleObj>
                </mc:Choice>
                <mc:Fallback>
                  <p:oleObj name="Equation" r:id="rId3" imgW="127000" imgH="165100" progId="Equation.DSMT4">
                    <p:embed/>
                    <p:pic>
                      <p:nvPicPr>
                        <p:cNvPr id="22" name="Object 2">
                          <a:extLst>
                            <a:ext uri="{FF2B5EF4-FFF2-40B4-BE49-F238E27FC236}">
                              <a16:creationId xmlns:a16="http://schemas.microsoft.com/office/drawing/2014/main" id="{D8F1BA5D-DDA2-0B46-8EF0-B626A488D8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5878" y="1654484"/>
                          <a:ext cx="185738"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3" name="Straight Arrow Connector 17">
              <a:extLst>
                <a:ext uri="{FF2B5EF4-FFF2-40B4-BE49-F238E27FC236}">
                  <a16:creationId xmlns:a16="http://schemas.microsoft.com/office/drawing/2014/main" id="{C961ACB0-7880-3647-A11E-0DC119148F0A}"/>
                </a:ext>
              </a:extLst>
            </p:cNvPr>
            <p:cNvCxnSpPr>
              <a:cxnSpLocks noChangeShapeType="1"/>
            </p:cNvCxnSpPr>
            <p:nvPr/>
          </p:nvCxnSpPr>
          <p:spPr bwMode="auto">
            <a:xfrm rot="10800000">
              <a:off x="5968678" y="1743384"/>
              <a:ext cx="381000" cy="1588"/>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4" name="Straight Arrow Connector 21">
              <a:extLst>
                <a:ext uri="{FF2B5EF4-FFF2-40B4-BE49-F238E27FC236}">
                  <a16:creationId xmlns:a16="http://schemas.microsoft.com/office/drawing/2014/main" id="{13679322-9EB3-6048-8661-1967C447BA4D}"/>
                </a:ext>
              </a:extLst>
            </p:cNvPr>
            <p:cNvCxnSpPr>
              <a:cxnSpLocks noChangeShapeType="1"/>
            </p:cNvCxnSpPr>
            <p:nvPr/>
          </p:nvCxnSpPr>
          <p:spPr bwMode="auto">
            <a:xfrm>
              <a:off x="6654478" y="1743384"/>
              <a:ext cx="990600" cy="1588"/>
            </a:xfrm>
            <a:prstGeom prst="straightConnector1">
              <a:avLst/>
            </a:prstGeom>
            <a:noFill/>
            <a:ln w="38100">
              <a:solidFill>
                <a:srgbClr val="0000FF"/>
              </a:solidFill>
              <a:round/>
              <a:headEnd/>
              <a:tailEnd type="arrow" w="med" len="med"/>
            </a:ln>
            <a:extLst>
              <a:ext uri="{909E8E84-426E-40DD-AFC4-6F175D3DCCD1}">
                <a14:hiddenFill xmlns:a14="http://schemas.microsoft.com/office/drawing/2010/main">
                  <a:noFill/>
                </a14:hiddenFill>
              </a:ext>
            </a:extLst>
          </p:spPr>
        </p:cxnSp>
        <p:sp>
          <p:nvSpPr>
            <p:cNvPr id="25" name="Text Box 6">
              <a:extLst>
                <a:ext uri="{FF2B5EF4-FFF2-40B4-BE49-F238E27FC236}">
                  <a16:creationId xmlns:a16="http://schemas.microsoft.com/office/drawing/2014/main" id="{C39F11B6-E237-6944-97CC-36FACCE8C5AB}"/>
                </a:ext>
              </a:extLst>
            </p:cNvPr>
            <p:cNvSpPr txBox="1">
              <a:spLocks noChangeArrowheads="1"/>
            </p:cNvSpPr>
            <p:nvPr/>
          </p:nvSpPr>
          <p:spPr bwMode="auto">
            <a:xfrm>
              <a:off x="6121078" y="1844984"/>
              <a:ext cx="1905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a:t>At no place will the net force be zero.</a:t>
              </a:r>
            </a:p>
          </p:txBody>
        </p:sp>
        <p:graphicFrame>
          <p:nvGraphicFramePr>
            <p:cNvPr id="26" name="Object 3">
              <a:extLst>
                <a:ext uri="{FF2B5EF4-FFF2-40B4-BE49-F238E27FC236}">
                  <a16:creationId xmlns:a16="http://schemas.microsoft.com/office/drawing/2014/main" id="{C4D9BD17-80B6-024D-9854-6C5061A1AE4C}"/>
                </a:ext>
              </a:extLst>
            </p:cNvPr>
            <p:cNvGraphicFramePr>
              <a:graphicFrameLocks noChangeAspect="1"/>
            </p:cNvGraphicFramePr>
            <p:nvPr/>
          </p:nvGraphicFramePr>
          <p:xfrm>
            <a:off x="4597078" y="1971984"/>
            <a:ext cx="1028700" cy="195263"/>
          </p:xfrm>
          <a:graphic>
            <a:graphicData uri="http://schemas.openxmlformats.org/presentationml/2006/ole">
              <mc:AlternateContent xmlns:mc="http://schemas.openxmlformats.org/markup-compatibility/2006">
                <mc:Choice xmlns:v="urn:schemas-microsoft-com:vml" Requires="v">
                  <p:oleObj spid="_x0000_s10254" name="Equation" r:id="rId5" imgW="800100" imgH="152400" progId="Equation.DSMT4">
                    <p:embed/>
                  </p:oleObj>
                </mc:Choice>
                <mc:Fallback>
                  <p:oleObj name="Equation" r:id="rId5" imgW="800100" imgH="152400" progId="Equation.DSMT4">
                    <p:embed/>
                    <p:pic>
                      <p:nvPicPr>
                        <p:cNvPr id="26" name="Object 3">
                          <a:extLst>
                            <a:ext uri="{FF2B5EF4-FFF2-40B4-BE49-F238E27FC236}">
                              <a16:creationId xmlns:a16="http://schemas.microsoft.com/office/drawing/2014/main" id="{C4D9BD17-80B6-024D-9854-6C5061A1AE4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97078" y="1971984"/>
                          <a:ext cx="102870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7" name="Object 4">
              <a:extLst>
                <a:ext uri="{FF2B5EF4-FFF2-40B4-BE49-F238E27FC236}">
                  <a16:creationId xmlns:a16="http://schemas.microsoft.com/office/drawing/2014/main" id="{36015FFB-D75F-3242-AFA4-A4A14BB654D3}"/>
                </a:ext>
              </a:extLst>
            </p:cNvPr>
            <p:cNvGraphicFramePr>
              <a:graphicFrameLocks noChangeAspect="1"/>
            </p:cNvGraphicFramePr>
            <p:nvPr/>
          </p:nvGraphicFramePr>
          <p:xfrm>
            <a:off x="4406578" y="1278247"/>
            <a:ext cx="1409700" cy="261937"/>
          </p:xfrm>
          <a:graphic>
            <a:graphicData uri="http://schemas.openxmlformats.org/presentationml/2006/ole">
              <mc:AlternateContent xmlns:mc="http://schemas.openxmlformats.org/markup-compatibility/2006">
                <mc:Choice xmlns:v="urn:schemas-microsoft-com:vml" Requires="v">
                  <p:oleObj spid="_x0000_s10255" name="Equation" r:id="rId7" imgW="1092200" imgH="203200" progId="Equation.DSMT4">
                    <p:embed/>
                  </p:oleObj>
                </mc:Choice>
                <mc:Fallback>
                  <p:oleObj name="Equation" r:id="rId7" imgW="1092200" imgH="203200" progId="Equation.DSMT4">
                    <p:embed/>
                    <p:pic>
                      <p:nvPicPr>
                        <p:cNvPr id="27" name="Object 4">
                          <a:extLst>
                            <a:ext uri="{FF2B5EF4-FFF2-40B4-BE49-F238E27FC236}">
                              <a16:creationId xmlns:a16="http://schemas.microsoft.com/office/drawing/2014/main" id="{36015FFB-D75F-3242-AFA4-A4A14BB654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06578" y="1278247"/>
                          <a:ext cx="1409700"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8" name="Object 5">
              <a:extLst>
                <a:ext uri="{FF2B5EF4-FFF2-40B4-BE49-F238E27FC236}">
                  <a16:creationId xmlns:a16="http://schemas.microsoft.com/office/drawing/2014/main" id="{05C83CA1-2668-EA49-84E2-82809816AC40}"/>
                </a:ext>
              </a:extLst>
            </p:cNvPr>
            <p:cNvGraphicFramePr>
              <a:graphicFrameLocks noChangeAspect="1"/>
            </p:cNvGraphicFramePr>
            <p:nvPr/>
          </p:nvGraphicFramePr>
          <p:xfrm>
            <a:off x="2234878" y="1286184"/>
            <a:ext cx="1524000" cy="265113"/>
          </p:xfrm>
          <a:graphic>
            <a:graphicData uri="http://schemas.openxmlformats.org/presentationml/2006/ole">
              <mc:AlternateContent xmlns:mc="http://schemas.openxmlformats.org/markup-compatibility/2006">
                <mc:Choice xmlns:v="urn:schemas-microsoft-com:vml" Requires="v">
                  <p:oleObj spid="_x0000_s10256" name="Equation" r:id="rId9" imgW="1168400" imgH="203200" progId="Equation.DSMT4">
                    <p:embed/>
                  </p:oleObj>
                </mc:Choice>
                <mc:Fallback>
                  <p:oleObj name="Equation" r:id="rId9" imgW="1168400" imgH="203200" progId="Equation.DSMT4">
                    <p:embed/>
                    <p:pic>
                      <p:nvPicPr>
                        <p:cNvPr id="28" name="Object 5">
                          <a:extLst>
                            <a:ext uri="{FF2B5EF4-FFF2-40B4-BE49-F238E27FC236}">
                              <a16:creationId xmlns:a16="http://schemas.microsoft.com/office/drawing/2014/main" id="{05C83CA1-2668-EA49-84E2-82809816AC4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34878" y="1286184"/>
                          <a:ext cx="1524000" cy="26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Tree>
    <p:extLst>
      <p:ext uri="{BB962C8B-B14F-4D97-AF65-F5344CB8AC3E}">
        <p14:creationId xmlns:p14="http://schemas.microsoft.com/office/powerpoint/2010/main" val="206655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8">
            <a:extLst>
              <a:ext uri="{FF2B5EF4-FFF2-40B4-BE49-F238E27FC236}">
                <a16:creationId xmlns:a16="http://schemas.microsoft.com/office/drawing/2014/main" id="{0767BCCA-D53B-EE48-A8AC-2139E736DB3D}"/>
              </a:ext>
            </a:extLst>
          </p:cNvPr>
          <p:cNvCxnSpPr>
            <a:cxnSpLocks noChangeShapeType="1"/>
          </p:cNvCxnSpPr>
          <p:nvPr/>
        </p:nvCxnSpPr>
        <p:spPr bwMode="auto">
          <a:xfrm rot="5400000">
            <a:off x="2096294" y="2096294"/>
            <a:ext cx="14478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20">
            <a:extLst>
              <a:ext uri="{FF2B5EF4-FFF2-40B4-BE49-F238E27FC236}">
                <a16:creationId xmlns:a16="http://schemas.microsoft.com/office/drawing/2014/main" id="{F1254CF9-BDD7-E642-8D3F-0A7B0CFFBCE1}"/>
              </a:ext>
            </a:extLst>
          </p:cNvPr>
          <p:cNvCxnSpPr>
            <a:cxnSpLocks noChangeShapeType="1"/>
          </p:cNvCxnSpPr>
          <p:nvPr/>
        </p:nvCxnSpPr>
        <p:spPr bwMode="auto">
          <a:xfrm>
            <a:off x="228600" y="2133600"/>
            <a:ext cx="723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 name="Text Box 5">
            <a:extLst>
              <a:ext uri="{FF2B5EF4-FFF2-40B4-BE49-F238E27FC236}">
                <a16:creationId xmlns:a16="http://schemas.microsoft.com/office/drawing/2014/main" id="{797F54C4-256E-B34E-AFE2-F6FFFFC7ED18}"/>
              </a:ext>
            </a:extLst>
          </p:cNvPr>
          <p:cNvSpPr txBox="1">
            <a:spLocks noChangeArrowheads="1"/>
          </p:cNvSpPr>
          <p:nvPr/>
        </p:nvSpPr>
        <p:spPr bwMode="auto">
          <a:xfrm>
            <a:off x="8704263" y="6477000"/>
            <a:ext cx="449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200" dirty="0"/>
              <a:t>14.)</a:t>
            </a:r>
          </a:p>
        </p:txBody>
      </p:sp>
      <p:sp>
        <p:nvSpPr>
          <p:cNvPr id="16" name="Oval 15">
            <a:extLst>
              <a:ext uri="{FF2B5EF4-FFF2-40B4-BE49-F238E27FC236}">
                <a16:creationId xmlns:a16="http://schemas.microsoft.com/office/drawing/2014/main" id="{2BCAFF76-0DD5-3547-953C-88F0239A6B5C}"/>
              </a:ext>
            </a:extLst>
          </p:cNvPr>
          <p:cNvSpPr>
            <a:spLocks noChangeArrowheads="1"/>
          </p:cNvSpPr>
          <p:nvPr/>
        </p:nvSpPr>
        <p:spPr bwMode="auto">
          <a:xfrm>
            <a:off x="2743200" y="2057400"/>
            <a:ext cx="152400" cy="152400"/>
          </a:xfrm>
          <a:prstGeom prst="ellipse">
            <a:avLst/>
          </a:prstGeom>
          <a:solidFill>
            <a:srgbClr val="FF0000"/>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7" name="Oval 16">
            <a:extLst>
              <a:ext uri="{FF2B5EF4-FFF2-40B4-BE49-F238E27FC236}">
                <a16:creationId xmlns:a16="http://schemas.microsoft.com/office/drawing/2014/main" id="{C456CA9B-ED99-224D-A15B-85DFC7295C1E}"/>
              </a:ext>
            </a:extLst>
          </p:cNvPr>
          <p:cNvSpPr>
            <a:spLocks noChangeArrowheads="1"/>
          </p:cNvSpPr>
          <p:nvPr/>
        </p:nvSpPr>
        <p:spPr bwMode="auto">
          <a:xfrm>
            <a:off x="4953000" y="1981200"/>
            <a:ext cx="304800" cy="304800"/>
          </a:xfrm>
          <a:prstGeom prst="ellipse">
            <a:avLst/>
          </a:prstGeom>
          <a:solidFill>
            <a:srgbClr val="0000FF"/>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18" name="Object 2">
            <a:extLst>
              <a:ext uri="{FF2B5EF4-FFF2-40B4-BE49-F238E27FC236}">
                <a16:creationId xmlns:a16="http://schemas.microsoft.com/office/drawing/2014/main" id="{035D2E7E-2BD5-F840-9BEC-160A4ACA4F13}"/>
              </a:ext>
            </a:extLst>
          </p:cNvPr>
          <p:cNvGraphicFramePr>
            <a:graphicFrameLocks noChangeAspect="1"/>
          </p:cNvGraphicFramePr>
          <p:nvPr/>
        </p:nvGraphicFramePr>
        <p:xfrm>
          <a:off x="4495800" y="2362200"/>
          <a:ext cx="1028700" cy="195263"/>
        </p:xfrm>
        <a:graphic>
          <a:graphicData uri="http://schemas.openxmlformats.org/presentationml/2006/ole">
            <mc:AlternateContent xmlns:mc="http://schemas.openxmlformats.org/markup-compatibility/2006">
              <mc:Choice xmlns:v="urn:schemas-microsoft-com:vml" Requires="v">
                <p:oleObj spid="_x0000_s11289" name="Equation" r:id="rId3" imgW="800100" imgH="152400" progId="Equation.DSMT4">
                  <p:embed/>
                </p:oleObj>
              </mc:Choice>
              <mc:Fallback>
                <p:oleObj name="Equation" r:id="rId3" imgW="800100" imgH="152400" progId="Equation.DSMT4">
                  <p:embed/>
                  <p:pic>
                    <p:nvPicPr>
                      <p:cNvPr id="18" name="Object 2">
                        <a:extLst>
                          <a:ext uri="{FF2B5EF4-FFF2-40B4-BE49-F238E27FC236}">
                            <a16:creationId xmlns:a16="http://schemas.microsoft.com/office/drawing/2014/main" id="{035D2E7E-2BD5-F840-9BEC-160A4ACA4F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362200"/>
                        <a:ext cx="102870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9" name="Object 3">
            <a:extLst>
              <a:ext uri="{FF2B5EF4-FFF2-40B4-BE49-F238E27FC236}">
                <a16:creationId xmlns:a16="http://schemas.microsoft.com/office/drawing/2014/main" id="{AD8DB70F-BC7A-7649-853B-F1D3FE2DEE56}"/>
              </a:ext>
            </a:extLst>
          </p:cNvPr>
          <p:cNvGraphicFramePr>
            <a:graphicFrameLocks noChangeAspect="1"/>
          </p:cNvGraphicFramePr>
          <p:nvPr/>
        </p:nvGraphicFramePr>
        <p:xfrm>
          <a:off x="4305300" y="1668463"/>
          <a:ext cx="1409700" cy="261937"/>
        </p:xfrm>
        <a:graphic>
          <a:graphicData uri="http://schemas.openxmlformats.org/presentationml/2006/ole">
            <mc:AlternateContent xmlns:mc="http://schemas.openxmlformats.org/markup-compatibility/2006">
              <mc:Choice xmlns:v="urn:schemas-microsoft-com:vml" Requires="v">
                <p:oleObj spid="_x0000_s11290" name="Equation" r:id="rId5" imgW="1092200" imgH="203200" progId="Equation.DSMT4">
                  <p:embed/>
                </p:oleObj>
              </mc:Choice>
              <mc:Fallback>
                <p:oleObj name="Equation" r:id="rId5" imgW="1092200" imgH="203200" progId="Equation.DSMT4">
                  <p:embed/>
                  <p:pic>
                    <p:nvPicPr>
                      <p:cNvPr id="19" name="Object 3">
                        <a:extLst>
                          <a:ext uri="{FF2B5EF4-FFF2-40B4-BE49-F238E27FC236}">
                            <a16:creationId xmlns:a16="http://schemas.microsoft.com/office/drawing/2014/main" id="{AD8DB70F-BC7A-7649-853B-F1D3FE2DEE5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05300" y="1668463"/>
                        <a:ext cx="1409700"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0" name="Object 4">
            <a:extLst>
              <a:ext uri="{FF2B5EF4-FFF2-40B4-BE49-F238E27FC236}">
                <a16:creationId xmlns:a16="http://schemas.microsoft.com/office/drawing/2014/main" id="{2B1339D0-2545-0E43-B211-51FA122EC381}"/>
              </a:ext>
            </a:extLst>
          </p:cNvPr>
          <p:cNvGraphicFramePr>
            <a:graphicFrameLocks noChangeAspect="1"/>
          </p:cNvGraphicFramePr>
          <p:nvPr/>
        </p:nvGraphicFramePr>
        <p:xfrm>
          <a:off x="2286000" y="1676400"/>
          <a:ext cx="1524000" cy="265113"/>
        </p:xfrm>
        <a:graphic>
          <a:graphicData uri="http://schemas.openxmlformats.org/presentationml/2006/ole">
            <mc:AlternateContent xmlns:mc="http://schemas.openxmlformats.org/markup-compatibility/2006">
              <mc:Choice xmlns:v="urn:schemas-microsoft-com:vml" Requires="v">
                <p:oleObj spid="_x0000_s11291" name="Equation" r:id="rId7" imgW="1168400" imgH="203200" progId="Equation.DSMT4">
                  <p:embed/>
                </p:oleObj>
              </mc:Choice>
              <mc:Fallback>
                <p:oleObj name="Equation" r:id="rId7" imgW="1168400" imgH="203200" progId="Equation.DSMT4">
                  <p:embed/>
                  <p:pic>
                    <p:nvPicPr>
                      <p:cNvPr id="20" name="Object 4">
                        <a:extLst>
                          <a:ext uri="{FF2B5EF4-FFF2-40B4-BE49-F238E27FC236}">
                            <a16:creationId xmlns:a16="http://schemas.microsoft.com/office/drawing/2014/main" id="{2B1339D0-2545-0E43-B211-51FA122EC38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1676400"/>
                        <a:ext cx="1524000" cy="26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1" name="Rectangle 25">
            <a:extLst>
              <a:ext uri="{FF2B5EF4-FFF2-40B4-BE49-F238E27FC236}">
                <a16:creationId xmlns:a16="http://schemas.microsoft.com/office/drawing/2014/main" id="{37281491-D511-C241-9A65-3711069068B4}"/>
              </a:ext>
            </a:extLst>
          </p:cNvPr>
          <p:cNvSpPr>
            <a:spLocks noChangeArrowheads="1"/>
          </p:cNvSpPr>
          <p:nvPr/>
        </p:nvSpPr>
        <p:spPr bwMode="auto">
          <a:xfrm>
            <a:off x="0" y="0"/>
            <a:ext cx="9144000" cy="6858000"/>
          </a:xfrm>
          <a:prstGeom prst="rect">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22" name="Text Box 6">
            <a:extLst>
              <a:ext uri="{FF2B5EF4-FFF2-40B4-BE49-F238E27FC236}">
                <a16:creationId xmlns:a16="http://schemas.microsoft.com/office/drawing/2014/main" id="{EAE335FF-0E0B-CF44-85F1-95178D732D9F}"/>
              </a:ext>
            </a:extLst>
          </p:cNvPr>
          <p:cNvSpPr txBox="1">
            <a:spLocks noChangeArrowheads="1"/>
          </p:cNvSpPr>
          <p:nvPr/>
        </p:nvSpPr>
        <p:spPr bwMode="auto">
          <a:xfrm>
            <a:off x="304800" y="228600"/>
            <a:ext cx="8534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2000" dirty="0">
                <a:solidFill>
                  <a:srgbClr val="FF0000"/>
                </a:solidFill>
                <a:latin typeface="Apple Chancery" panose="03020702040506060504" pitchFamily="66" charset="-79"/>
                <a:cs typeface="Apple Chancery" panose="03020702040506060504" pitchFamily="66" charset="-79"/>
              </a:rPr>
              <a:t>This pretty much leaves </a:t>
            </a:r>
            <a:r>
              <a:rPr lang="en-US" altLang="en-US" sz="2000" dirty="0">
                <a:latin typeface="Times New Roman" panose="02020603050405020304" pitchFamily="18" charset="0"/>
                <a:cs typeface="Times New Roman" panose="02020603050405020304" pitchFamily="18" charset="0"/>
              </a:rPr>
              <a:t>us with “</a:t>
            </a:r>
            <a:r>
              <a:rPr lang="en-US" altLang="en-US" sz="2000" dirty="0">
                <a:solidFill>
                  <a:srgbClr val="1D46D1"/>
                </a:solidFill>
                <a:latin typeface="Times New Roman" panose="02020603050405020304" pitchFamily="18" charset="0"/>
                <a:cs typeface="Times New Roman" panose="02020603050405020304" pitchFamily="18" charset="0"/>
              </a:rPr>
              <a:t>along the axis and to the left.</a:t>
            </a:r>
            <a:r>
              <a:rPr lang="en-US" altLang="en-US" sz="2000" dirty="0">
                <a:latin typeface="Times New Roman" panose="02020603050405020304" pitchFamily="18" charset="0"/>
                <a:cs typeface="Times New Roman" panose="02020603050405020304" pitchFamily="18" charset="0"/>
              </a:rPr>
              <a:t>”  Defining a distance “x” (assumed positive) to identify where the force on the test charge is zero, we can use Coulomb’s law and the geometry we have in the problem to determine what x will do the job.  </a:t>
            </a:r>
          </a:p>
        </p:txBody>
      </p:sp>
      <p:graphicFrame>
        <p:nvGraphicFramePr>
          <p:cNvPr id="23" name="Object 5">
            <a:extLst>
              <a:ext uri="{FF2B5EF4-FFF2-40B4-BE49-F238E27FC236}">
                <a16:creationId xmlns:a16="http://schemas.microsoft.com/office/drawing/2014/main" id="{FBF850CD-83C4-C44C-987D-AAB28E9C2AB5}"/>
              </a:ext>
            </a:extLst>
          </p:cNvPr>
          <p:cNvGraphicFramePr>
            <a:graphicFrameLocks noChangeAspect="1"/>
          </p:cNvGraphicFramePr>
          <p:nvPr/>
        </p:nvGraphicFramePr>
        <p:xfrm>
          <a:off x="1295400" y="2044700"/>
          <a:ext cx="185738" cy="241300"/>
        </p:xfrm>
        <a:graphic>
          <a:graphicData uri="http://schemas.openxmlformats.org/presentationml/2006/ole">
            <mc:AlternateContent xmlns:mc="http://schemas.openxmlformats.org/markup-compatibility/2006">
              <mc:Choice xmlns:v="urn:schemas-microsoft-com:vml" Requires="v">
                <p:oleObj spid="_x0000_s11292" name="Equation" r:id="rId9" imgW="127000" imgH="165100" progId="Equation.DSMT4">
                  <p:embed/>
                </p:oleObj>
              </mc:Choice>
              <mc:Fallback>
                <p:oleObj name="Equation" r:id="rId9" imgW="127000" imgH="165100" progId="Equation.DSMT4">
                  <p:embed/>
                  <p:pic>
                    <p:nvPicPr>
                      <p:cNvPr id="23" name="Object 5">
                        <a:extLst>
                          <a:ext uri="{FF2B5EF4-FFF2-40B4-BE49-F238E27FC236}">
                            <a16:creationId xmlns:a16="http://schemas.microsoft.com/office/drawing/2014/main" id="{FBF850CD-83C4-C44C-987D-AAB28E9C2AB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2044700"/>
                        <a:ext cx="185738"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4" name="Straight Arrow Connector 17">
            <a:extLst>
              <a:ext uri="{FF2B5EF4-FFF2-40B4-BE49-F238E27FC236}">
                <a16:creationId xmlns:a16="http://schemas.microsoft.com/office/drawing/2014/main" id="{59B44696-284F-5D44-9862-B7DBBE3AB878}"/>
              </a:ext>
            </a:extLst>
          </p:cNvPr>
          <p:cNvCxnSpPr>
            <a:cxnSpLocks noChangeShapeType="1"/>
          </p:cNvCxnSpPr>
          <p:nvPr/>
        </p:nvCxnSpPr>
        <p:spPr bwMode="auto">
          <a:xfrm rot="10800000">
            <a:off x="533400" y="2133600"/>
            <a:ext cx="685800" cy="1588"/>
          </a:xfrm>
          <a:prstGeom prst="straightConnector1">
            <a:avLst/>
          </a:prstGeom>
          <a:noFill/>
          <a:ln w="38100">
            <a:solidFill>
              <a:srgbClr val="0000FF"/>
            </a:solidFill>
            <a:round/>
            <a:headEnd/>
            <a:tailEnd type="arrow" w="med" len="med"/>
          </a:ln>
          <a:extLst>
            <a:ext uri="{909E8E84-426E-40DD-AFC4-6F175D3DCCD1}">
              <a14:hiddenFill xmlns:a14="http://schemas.microsoft.com/office/drawing/2010/main">
                <a:noFill/>
              </a14:hiddenFill>
            </a:ext>
          </a:extLst>
        </p:spPr>
      </p:cxnSp>
      <p:cxnSp>
        <p:nvCxnSpPr>
          <p:cNvPr id="25" name="Straight Arrow Connector 21">
            <a:extLst>
              <a:ext uri="{FF2B5EF4-FFF2-40B4-BE49-F238E27FC236}">
                <a16:creationId xmlns:a16="http://schemas.microsoft.com/office/drawing/2014/main" id="{25D0105A-4E38-6D4B-9A3B-D8348A920E2B}"/>
              </a:ext>
            </a:extLst>
          </p:cNvPr>
          <p:cNvCxnSpPr>
            <a:cxnSpLocks noChangeShapeType="1"/>
          </p:cNvCxnSpPr>
          <p:nvPr/>
        </p:nvCxnSpPr>
        <p:spPr bwMode="auto">
          <a:xfrm>
            <a:off x="1524000" y="2133600"/>
            <a:ext cx="685800" cy="1588"/>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26" name="Object 6">
            <a:extLst>
              <a:ext uri="{FF2B5EF4-FFF2-40B4-BE49-F238E27FC236}">
                <a16:creationId xmlns:a16="http://schemas.microsoft.com/office/drawing/2014/main" id="{DADB4B93-735D-A543-BA91-55BD14E76BF0}"/>
              </a:ext>
            </a:extLst>
          </p:cNvPr>
          <p:cNvGraphicFramePr>
            <a:graphicFrameLocks noChangeAspect="1"/>
          </p:cNvGraphicFramePr>
          <p:nvPr/>
        </p:nvGraphicFramePr>
        <p:xfrm>
          <a:off x="2057400" y="2438400"/>
          <a:ext cx="215900" cy="215900"/>
        </p:xfrm>
        <a:graphic>
          <a:graphicData uri="http://schemas.openxmlformats.org/presentationml/2006/ole">
            <mc:AlternateContent xmlns:mc="http://schemas.openxmlformats.org/markup-compatibility/2006">
              <mc:Choice xmlns:v="urn:schemas-microsoft-com:vml" Requires="v">
                <p:oleObj spid="_x0000_s11293" name="Equation" r:id="rId11" imgW="127000" imgH="127000" progId="Equation.DSMT4">
                  <p:embed/>
                </p:oleObj>
              </mc:Choice>
              <mc:Fallback>
                <p:oleObj name="Equation" r:id="rId11" imgW="127000" imgH="127000" progId="Equation.DSMT4">
                  <p:embed/>
                  <p:pic>
                    <p:nvPicPr>
                      <p:cNvPr id="26" name="Object 6">
                        <a:extLst>
                          <a:ext uri="{FF2B5EF4-FFF2-40B4-BE49-F238E27FC236}">
                            <a16:creationId xmlns:a16="http://schemas.microsoft.com/office/drawing/2014/main" id="{DADB4B93-735D-A543-BA91-55BD14E76BF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7400" y="2438400"/>
                        <a:ext cx="2159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7" name="Straight Connector 30">
            <a:extLst>
              <a:ext uri="{FF2B5EF4-FFF2-40B4-BE49-F238E27FC236}">
                <a16:creationId xmlns:a16="http://schemas.microsoft.com/office/drawing/2014/main" id="{1CBCB400-7CF1-8A4B-B1C6-D5B0A48CA2FD}"/>
              </a:ext>
            </a:extLst>
          </p:cNvPr>
          <p:cNvCxnSpPr>
            <a:cxnSpLocks noChangeShapeType="1"/>
          </p:cNvCxnSpPr>
          <p:nvPr/>
        </p:nvCxnSpPr>
        <p:spPr bwMode="auto">
          <a:xfrm rot="10800000" flipV="1">
            <a:off x="2286000" y="25781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 name="Rectangle 27">
            <a:extLst>
              <a:ext uri="{FF2B5EF4-FFF2-40B4-BE49-F238E27FC236}">
                <a16:creationId xmlns:a16="http://schemas.microsoft.com/office/drawing/2014/main" id="{6149E9BF-29D1-0848-9BF8-9F11EC3EE4BF}"/>
              </a:ext>
            </a:extLst>
          </p:cNvPr>
          <p:cNvSpPr/>
          <p:nvPr/>
        </p:nvSpPr>
        <p:spPr>
          <a:xfrm>
            <a:off x="504497" y="4114800"/>
            <a:ext cx="8563303" cy="4992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32">
            <a:extLst>
              <a:ext uri="{FF2B5EF4-FFF2-40B4-BE49-F238E27FC236}">
                <a16:creationId xmlns:a16="http://schemas.microsoft.com/office/drawing/2014/main" id="{87C05D2D-7493-0B42-B303-D7D88B6C476C}"/>
              </a:ext>
            </a:extLst>
          </p:cNvPr>
          <p:cNvCxnSpPr>
            <a:cxnSpLocks noChangeShapeType="1"/>
          </p:cNvCxnSpPr>
          <p:nvPr/>
        </p:nvCxnSpPr>
        <p:spPr bwMode="auto">
          <a:xfrm rot="10800000">
            <a:off x="1371600" y="2576513"/>
            <a:ext cx="685800" cy="1587"/>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sp>
        <p:nvSpPr>
          <p:cNvPr id="30" name="Text Box 6">
            <a:extLst>
              <a:ext uri="{FF2B5EF4-FFF2-40B4-BE49-F238E27FC236}">
                <a16:creationId xmlns:a16="http://schemas.microsoft.com/office/drawing/2014/main" id="{4F50A83C-D3B6-C146-8F55-D49B08C4CB6E}"/>
              </a:ext>
            </a:extLst>
          </p:cNvPr>
          <p:cNvSpPr txBox="1">
            <a:spLocks noChangeArrowheads="1"/>
          </p:cNvSpPr>
          <p:nvPr/>
        </p:nvSpPr>
        <p:spPr bwMode="auto">
          <a:xfrm>
            <a:off x="381000" y="3581400"/>
            <a:ext cx="3048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2000" dirty="0">
                <a:latin typeface="Times New Roman" panose="02020603050405020304" pitchFamily="18" charset="0"/>
                <a:cs typeface="Times New Roman" panose="02020603050405020304" pitchFamily="18" charset="0"/>
              </a:rPr>
              <a:t>Using Newton’s Second Law (look to the right), we can write:</a:t>
            </a:r>
          </a:p>
        </p:txBody>
      </p:sp>
      <p:graphicFrame>
        <p:nvGraphicFramePr>
          <p:cNvPr id="31" name="Object 7">
            <a:extLst>
              <a:ext uri="{FF2B5EF4-FFF2-40B4-BE49-F238E27FC236}">
                <a16:creationId xmlns:a16="http://schemas.microsoft.com/office/drawing/2014/main" id="{EEE81A4C-DD75-E94A-8BE9-C869E1AE5A30}"/>
              </a:ext>
            </a:extLst>
          </p:cNvPr>
          <p:cNvGraphicFramePr>
            <a:graphicFrameLocks noChangeAspect="1"/>
          </p:cNvGraphicFramePr>
          <p:nvPr/>
        </p:nvGraphicFramePr>
        <p:xfrm>
          <a:off x="1571625" y="1752600"/>
          <a:ext cx="384175" cy="279400"/>
        </p:xfrm>
        <a:graphic>
          <a:graphicData uri="http://schemas.openxmlformats.org/presentationml/2006/ole">
            <mc:AlternateContent xmlns:mc="http://schemas.openxmlformats.org/markup-compatibility/2006">
              <mc:Choice xmlns:v="urn:schemas-microsoft-com:vml" Requires="v">
                <p:oleObj spid="_x0000_s11294" name="Equation" r:id="rId13" imgW="279400" imgH="203200" progId="Equation.DSMT4">
                  <p:embed/>
                </p:oleObj>
              </mc:Choice>
              <mc:Fallback>
                <p:oleObj name="Equation" r:id="rId13" imgW="279400" imgH="203200" progId="Equation.DSMT4">
                  <p:embed/>
                  <p:pic>
                    <p:nvPicPr>
                      <p:cNvPr id="31" name="Object 7">
                        <a:extLst>
                          <a:ext uri="{FF2B5EF4-FFF2-40B4-BE49-F238E27FC236}">
                            <a16:creationId xmlns:a16="http://schemas.microsoft.com/office/drawing/2014/main" id="{EEE81A4C-DD75-E94A-8BE9-C869E1AE5A3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71625" y="1752600"/>
                        <a:ext cx="384175"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2" name="Object 8">
            <a:extLst>
              <a:ext uri="{FF2B5EF4-FFF2-40B4-BE49-F238E27FC236}">
                <a16:creationId xmlns:a16="http://schemas.microsoft.com/office/drawing/2014/main" id="{8AAA6B51-95F6-534C-9D53-7B4051C82A93}"/>
              </a:ext>
            </a:extLst>
          </p:cNvPr>
          <p:cNvGraphicFramePr>
            <a:graphicFrameLocks noChangeAspect="1"/>
          </p:cNvGraphicFramePr>
          <p:nvPr/>
        </p:nvGraphicFramePr>
        <p:xfrm>
          <a:off x="860425" y="1752600"/>
          <a:ext cx="331788" cy="279400"/>
        </p:xfrm>
        <a:graphic>
          <a:graphicData uri="http://schemas.openxmlformats.org/presentationml/2006/ole">
            <mc:AlternateContent xmlns:mc="http://schemas.openxmlformats.org/markup-compatibility/2006">
              <mc:Choice xmlns:v="urn:schemas-microsoft-com:vml" Requires="v">
                <p:oleObj spid="_x0000_s11295" name="Equation" r:id="rId15" imgW="241300" imgH="203200" progId="Equation.DSMT4">
                  <p:embed/>
                </p:oleObj>
              </mc:Choice>
              <mc:Fallback>
                <p:oleObj name="Equation" r:id="rId15" imgW="241300" imgH="203200" progId="Equation.DSMT4">
                  <p:embed/>
                  <p:pic>
                    <p:nvPicPr>
                      <p:cNvPr id="32" name="Object 8">
                        <a:extLst>
                          <a:ext uri="{FF2B5EF4-FFF2-40B4-BE49-F238E27FC236}">
                            <a16:creationId xmlns:a16="http://schemas.microsoft.com/office/drawing/2014/main" id="{8AAA6B51-95F6-534C-9D53-7B4051C82A9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60425" y="1752600"/>
                        <a:ext cx="331788"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3" name="Object 9">
            <a:extLst>
              <a:ext uri="{FF2B5EF4-FFF2-40B4-BE49-F238E27FC236}">
                <a16:creationId xmlns:a16="http://schemas.microsoft.com/office/drawing/2014/main" id="{FFCF3B5D-AF6B-1E40-98F5-B68C45362F4F}"/>
              </a:ext>
            </a:extLst>
          </p:cNvPr>
          <p:cNvGraphicFramePr>
            <a:graphicFrameLocks noChangeAspect="1"/>
          </p:cNvGraphicFramePr>
          <p:nvPr/>
        </p:nvGraphicFramePr>
        <p:xfrm>
          <a:off x="3769600" y="2777742"/>
          <a:ext cx="3929148" cy="3699258"/>
        </p:xfrm>
        <a:graphic>
          <a:graphicData uri="http://schemas.openxmlformats.org/presentationml/2006/ole">
            <mc:AlternateContent xmlns:mc="http://schemas.openxmlformats.org/markup-compatibility/2006">
              <mc:Choice xmlns:v="urn:schemas-microsoft-com:vml" Requires="v">
                <p:oleObj spid="_x0000_s11296" name="Equation" r:id="rId17" imgW="2692400" imgH="2540000" progId="Equation.DSMT4">
                  <p:embed/>
                </p:oleObj>
              </mc:Choice>
              <mc:Fallback>
                <p:oleObj name="Equation" r:id="rId17" imgW="2692400" imgH="2540000" progId="Equation.DSMT4">
                  <p:embed/>
                  <p:pic>
                    <p:nvPicPr>
                      <p:cNvPr id="33" name="Object 9">
                        <a:extLst>
                          <a:ext uri="{FF2B5EF4-FFF2-40B4-BE49-F238E27FC236}">
                            <a16:creationId xmlns:a16="http://schemas.microsoft.com/office/drawing/2014/main" id="{FFCF3B5D-AF6B-1E40-98F5-B68C45362F4F}"/>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69600" y="2777742"/>
                        <a:ext cx="3929148" cy="369925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501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dissolve">
                                      <p:cBhvr>
                                        <p:cTn id="13" dur="500"/>
                                        <p:tgtEl>
                                          <p:spTgt spid="1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dissolve">
                                      <p:cBhvr>
                                        <p:cTn id="16" dur="500"/>
                                        <p:tgtEl>
                                          <p:spTgt spid="17"/>
                                        </p:tgtEl>
                                      </p:cBhvr>
                                    </p:animEffect>
                                  </p:childTnLst>
                                </p:cTn>
                              </p:par>
                              <p:par>
                                <p:cTn id="17" presetID="9"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dissolve">
                                      <p:cBhvr>
                                        <p:cTn id="19" dur="500"/>
                                        <p:tgtEl>
                                          <p:spTgt spid="18"/>
                                        </p:tgtEl>
                                      </p:cBhvr>
                                    </p:animEffect>
                                  </p:childTnLst>
                                </p:cTn>
                              </p:par>
                              <p:par>
                                <p:cTn id="20" presetID="9"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dissolve">
                                      <p:cBhvr>
                                        <p:cTn id="22" dur="500"/>
                                        <p:tgtEl>
                                          <p:spTgt spid="19"/>
                                        </p:tgtEl>
                                      </p:cBhvr>
                                    </p:animEffect>
                                  </p:childTnLst>
                                </p:cTn>
                              </p:par>
                              <p:par>
                                <p:cTn id="23" presetID="9"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par>
                                <p:cTn id="26" presetID="9" presetClass="entr" presetSubtype="0" fill="hold"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dissolve">
                                      <p:cBhvr>
                                        <p:cTn id="28" dur="500"/>
                                        <p:tgtEl>
                                          <p:spTgt spid="23"/>
                                        </p:tgtEl>
                                      </p:cBhvr>
                                    </p:animEffect>
                                  </p:childTnLst>
                                </p:cTn>
                              </p:par>
                              <p:par>
                                <p:cTn id="29" presetID="9"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dissolve">
                                      <p:cBhvr>
                                        <p:cTn id="31" dur="500"/>
                                        <p:tgtEl>
                                          <p:spTgt spid="24"/>
                                        </p:tgtEl>
                                      </p:cBhvr>
                                    </p:animEffect>
                                  </p:childTnLst>
                                </p:cTn>
                              </p:par>
                              <p:par>
                                <p:cTn id="32" presetID="9" presetClass="entr" presetSubtype="0" fill="hold"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dissolve">
                                      <p:cBhvr>
                                        <p:cTn id="34" dur="500"/>
                                        <p:tgtEl>
                                          <p:spTgt spid="25"/>
                                        </p:tgtEl>
                                      </p:cBhvr>
                                    </p:animEffect>
                                  </p:childTnLst>
                                </p:cTn>
                              </p:par>
                              <p:par>
                                <p:cTn id="35" presetID="9"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dissolve">
                                      <p:cBhvr>
                                        <p:cTn id="37" dur="500"/>
                                        <p:tgtEl>
                                          <p:spTgt spid="26"/>
                                        </p:tgtEl>
                                      </p:cBhvr>
                                    </p:animEffect>
                                  </p:childTnLst>
                                </p:cTn>
                              </p:par>
                              <p:par>
                                <p:cTn id="38" presetID="9" presetClass="entr" presetSubtype="0" fill="hold"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dissolve">
                                      <p:cBhvr>
                                        <p:cTn id="40" dur="500"/>
                                        <p:tgtEl>
                                          <p:spTgt spid="27"/>
                                        </p:tgtEl>
                                      </p:cBhvr>
                                    </p:animEffect>
                                  </p:childTnLst>
                                </p:cTn>
                              </p:par>
                              <p:par>
                                <p:cTn id="41" presetID="9"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dissolve">
                                      <p:cBhvr>
                                        <p:cTn id="43" dur="500"/>
                                        <p:tgtEl>
                                          <p:spTgt spid="29"/>
                                        </p:tgtEl>
                                      </p:cBhvr>
                                    </p:animEffect>
                                  </p:childTnLst>
                                </p:cTn>
                              </p:par>
                              <p:par>
                                <p:cTn id="44" presetID="9" presetClass="entr" presetSubtype="0" fill="hold" nodeType="with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dissolve">
                                      <p:cBhvr>
                                        <p:cTn id="46" dur="500"/>
                                        <p:tgtEl>
                                          <p:spTgt spid="31"/>
                                        </p:tgtEl>
                                      </p:cBhvr>
                                    </p:animEffect>
                                  </p:childTnLst>
                                </p:cTn>
                              </p:par>
                              <p:par>
                                <p:cTn id="47" presetID="9"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dissolve">
                                      <p:cBhvr>
                                        <p:cTn id="49" dur="500"/>
                                        <p:tgtEl>
                                          <p:spTgt spid="32"/>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dissolve">
                                      <p:cBhvr>
                                        <p:cTn id="54" dur="5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dissolve">
                                      <p:cBhvr>
                                        <p:cTn id="5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5">
            <a:extLst>
              <a:ext uri="{FF2B5EF4-FFF2-40B4-BE49-F238E27FC236}">
                <a16:creationId xmlns:a16="http://schemas.microsoft.com/office/drawing/2014/main" id="{29DB33A6-2211-E948-A1FA-14BE766E37AF}"/>
              </a:ext>
            </a:extLst>
          </p:cNvPr>
          <p:cNvSpPr txBox="1">
            <a:spLocks noChangeArrowheads="1"/>
          </p:cNvSpPr>
          <p:nvPr/>
        </p:nvSpPr>
        <p:spPr bwMode="auto">
          <a:xfrm>
            <a:off x="8704263" y="6477000"/>
            <a:ext cx="449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200" dirty="0"/>
              <a:t>15.)</a:t>
            </a:r>
          </a:p>
        </p:txBody>
      </p:sp>
      <p:sp>
        <p:nvSpPr>
          <p:cNvPr id="42" name="Rectangle 25">
            <a:extLst>
              <a:ext uri="{FF2B5EF4-FFF2-40B4-BE49-F238E27FC236}">
                <a16:creationId xmlns:a16="http://schemas.microsoft.com/office/drawing/2014/main" id="{F657571D-1AD4-ED45-8144-6E02449204A2}"/>
              </a:ext>
            </a:extLst>
          </p:cNvPr>
          <p:cNvSpPr>
            <a:spLocks noChangeArrowheads="1"/>
          </p:cNvSpPr>
          <p:nvPr/>
        </p:nvSpPr>
        <p:spPr bwMode="auto">
          <a:xfrm>
            <a:off x="0" y="0"/>
            <a:ext cx="9144000" cy="6858000"/>
          </a:xfrm>
          <a:prstGeom prst="rect">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43" name="Text Box 6">
            <a:extLst>
              <a:ext uri="{FF2B5EF4-FFF2-40B4-BE49-F238E27FC236}">
                <a16:creationId xmlns:a16="http://schemas.microsoft.com/office/drawing/2014/main" id="{3A17D351-5807-794D-8BAF-F350AA6411C9}"/>
              </a:ext>
            </a:extLst>
          </p:cNvPr>
          <p:cNvSpPr txBox="1">
            <a:spLocks noChangeArrowheads="1"/>
          </p:cNvSpPr>
          <p:nvPr/>
        </p:nvSpPr>
        <p:spPr bwMode="auto">
          <a:xfrm>
            <a:off x="304800" y="228600"/>
            <a:ext cx="853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dirty="0">
                <a:solidFill>
                  <a:srgbClr val="FF0000"/>
                </a:solidFill>
                <a:latin typeface="Apple Chancery" panose="03020702040506060504" pitchFamily="66" charset="-79"/>
                <a:cs typeface="Apple Chancery" panose="03020702040506060504" pitchFamily="66" charset="-79"/>
              </a:rPr>
              <a:t>What if </a:t>
            </a:r>
            <a:r>
              <a:rPr lang="en-US" altLang="en-US" sz="2000" dirty="0">
                <a:latin typeface="Times New Roman" panose="02020603050405020304" pitchFamily="18" charset="0"/>
                <a:cs typeface="Times New Roman" panose="02020603050405020304" pitchFamily="18" charset="0"/>
              </a:rPr>
              <a:t>the </a:t>
            </a:r>
            <a:r>
              <a:rPr lang="en-US" altLang="en-US" sz="2000" dirty="0">
                <a:solidFill>
                  <a:srgbClr val="1D46D1"/>
                </a:solidFill>
                <a:latin typeface="Times New Roman" panose="02020603050405020304" pitchFamily="18" charset="0"/>
                <a:cs typeface="Times New Roman" panose="02020603050405020304" pitchFamily="18" charset="0"/>
              </a:rPr>
              <a:t>charge</a:t>
            </a:r>
            <a:r>
              <a:rPr lang="en-US" altLang="en-US" sz="2000" dirty="0">
                <a:latin typeface="Times New Roman" panose="02020603050405020304" pitchFamily="18" charset="0"/>
                <a:cs typeface="Times New Roman" panose="02020603050405020304" pitchFamily="18" charset="0"/>
              </a:rPr>
              <a:t> was </a:t>
            </a:r>
            <a:r>
              <a:rPr lang="en-US" altLang="en-US" sz="2000" dirty="0">
                <a:solidFill>
                  <a:srgbClr val="1D46D1"/>
                </a:solidFill>
                <a:latin typeface="Times New Roman" panose="02020603050405020304" pitchFamily="18" charset="0"/>
                <a:cs typeface="Times New Roman" panose="02020603050405020304" pitchFamily="18" charset="0"/>
              </a:rPr>
              <a:t>negative</a:t>
            </a:r>
            <a:r>
              <a:rPr lang="en-US" altLang="en-US" sz="2000" dirty="0">
                <a:latin typeface="Times New Roman" panose="02020603050405020304" pitchFamily="18" charset="0"/>
                <a:cs typeface="Times New Roman" panose="02020603050405020304" pitchFamily="18" charset="0"/>
              </a:rPr>
              <a:t> instead?</a:t>
            </a:r>
          </a:p>
        </p:txBody>
      </p:sp>
      <p:sp>
        <p:nvSpPr>
          <p:cNvPr id="49" name="Rectangle 48">
            <a:extLst>
              <a:ext uri="{FF2B5EF4-FFF2-40B4-BE49-F238E27FC236}">
                <a16:creationId xmlns:a16="http://schemas.microsoft.com/office/drawing/2014/main" id="{33204808-C349-FE4A-9714-112B04B7D989}"/>
              </a:ext>
            </a:extLst>
          </p:cNvPr>
          <p:cNvSpPr/>
          <p:nvPr/>
        </p:nvSpPr>
        <p:spPr>
          <a:xfrm>
            <a:off x="504497" y="4114800"/>
            <a:ext cx="8563303" cy="4992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6">
            <a:extLst>
              <a:ext uri="{FF2B5EF4-FFF2-40B4-BE49-F238E27FC236}">
                <a16:creationId xmlns:a16="http://schemas.microsoft.com/office/drawing/2014/main" id="{4DBFEC90-4313-2B41-921D-47B253C46B04}"/>
              </a:ext>
            </a:extLst>
          </p:cNvPr>
          <p:cNvSpPr txBox="1">
            <a:spLocks noChangeArrowheads="1"/>
          </p:cNvSpPr>
          <p:nvPr/>
        </p:nvSpPr>
        <p:spPr bwMode="auto">
          <a:xfrm flipH="1">
            <a:off x="562768" y="886856"/>
            <a:ext cx="8323263"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2000" dirty="0">
                <a:solidFill>
                  <a:srgbClr val="FF0000"/>
                </a:solidFill>
                <a:latin typeface="Apple Chancery" panose="03020702040506060504" pitchFamily="66" charset="-79"/>
                <a:cs typeface="Apple Chancery" panose="03020702040506060504" pitchFamily="66" charset="-79"/>
              </a:rPr>
              <a:t>In between still doesn’t work</a:t>
            </a:r>
            <a:r>
              <a:rPr lang="en-US" altLang="en-US" sz="2000" dirty="0">
                <a:latin typeface="Times New Roman" panose="02020603050405020304" pitchFamily="18" charset="0"/>
                <a:cs typeface="Times New Roman" panose="02020603050405020304" pitchFamily="18" charset="0"/>
              </a:rPr>
              <a:t>: q would be repelled by the charge at the origin and attracted by the 5C charge, so it would accelerate right.</a:t>
            </a:r>
          </a:p>
          <a:p>
            <a:endParaRPr lang="en-US" altLang="en-US" sz="2000" dirty="0">
              <a:latin typeface="Times New Roman" panose="02020603050405020304" pitchFamily="18" charset="0"/>
              <a:cs typeface="Times New Roman" panose="02020603050405020304" pitchFamily="18" charset="0"/>
            </a:endParaRPr>
          </a:p>
          <a:p>
            <a:r>
              <a:rPr lang="en-US" altLang="en-US" sz="2000" dirty="0">
                <a:solidFill>
                  <a:srgbClr val="FF0000"/>
                </a:solidFill>
                <a:latin typeface="Apple Chancery" panose="03020702040506060504" pitchFamily="66" charset="-79"/>
                <a:cs typeface="Apple Chancery" panose="03020702040506060504" pitchFamily="66" charset="-79"/>
              </a:rPr>
              <a:t>To the right still doesn’t work</a:t>
            </a:r>
            <a:r>
              <a:rPr lang="en-US" altLang="en-US" sz="2000" dirty="0">
                <a:latin typeface="Times New Roman" panose="02020603050405020304" pitchFamily="18" charset="0"/>
                <a:cs typeface="Times New Roman" panose="02020603050405020304" pitchFamily="18" charset="0"/>
              </a:rPr>
              <a:t>, either: it would be closer to the 5C charge and be attracted to the left; the -2C charge would be to far away to counter it.</a:t>
            </a:r>
          </a:p>
          <a:p>
            <a:endParaRPr lang="en-US" altLang="en-US" sz="2000" dirty="0">
              <a:latin typeface="Times New Roman" panose="02020603050405020304" pitchFamily="18" charset="0"/>
              <a:cs typeface="Times New Roman" panose="02020603050405020304" pitchFamily="18" charset="0"/>
            </a:endParaRPr>
          </a:p>
          <a:p>
            <a:r>
              <a:rPr lang="en-US" altLang="en-US" sz="2000" dirty="0">
                <a:solidFill>
                  <a:srgbClr val="FF0000"/>
                </a:solidFill>
                <a:latin typeface="Apple Chancery" panose="03020702040506060504" pitchFamily="66" charset="-79"/>
                <a:cs typeface="Apple Chancery" panose="03020702040506060504" pitchFamily="66" charset="-79"/>
              </a:rPr>
              <a:t>So the only option is to the left</a:t>
            </a:r>
            <a:r>
              <a:rPr lang="mr-IN" altLang="en-US" sz="2000" dirty="0">
                <a:latin typeface="Times New Roman" panose="02020603050405020304" pitchFamily="18" charset="0"/>
              </a:rPr>
              <a:t>…</a:t>
            </a:r>
            <a:r>
              <a:rPr lang="en-US" altLang="en-US" sz="2000" dirty="0">
                <a:latin typeface="Times New Roman" panose="02020603050405020304" pitchFamily="18" charset="0"/>
                <a:cs typeface="Times New Roman" panose="02020603050405020304" pitchFamily="18" charset="0"/>
              </a:rPr>
              <a:t>and the location would be </a:t>
            </a:r>
            <a:r>
              <a:rPr lang="en-US" altLang="en-US" sz="2000" b="1" dirty="0">
                <a:latin typeface="Times New Roman" panose="02020603050405020304" pitchFamily="18" charset="0"/>
                <a:cs typeface="Times New Roman" panose="02020603050405020304" pitchFamily="18" charset="0"/>
              </a:rPr>
              <a:t>exactly the same</a:t>
            </a:r>
            <a:r>
              <a:rPr lang="en-US" altLang="en-US" sz="2000" dirty="0">
                <a:latin typeface="Times New Roman" panose="02020603050405020304" pitchFamily="18" charset="0"/>
                <a:cs typeface="Times New Roman" panose="02020603050405020304" pitchFamily="18" charset="0"/>
              </a:rPr>
              <a:t>. Why? Because the magnitude of F depends on things that haven’t changed: the magnitude of the charges involves and their separations. All that would change would be the directions of the arrows (which one was pushing left vs. right).</a:t>
            </a:r>
          </a:p>
        </p:txBody>
      </p:sp>
      <p:grpSp>
        <p:nvGrpSpPr>
          <p:cNvPr id="2" name="Group 1">
            <a:extLst>
              <a:ext uri="{FF2B5EF4-FFF2-40B4-BE49-F238E27FC236}">
                <a16:creationId xmlns:a16="http://schemas.microsoft.com/office/drawing/2014/main" id="{90E803A4-DDF6-E745-8CAA-FF28B5CE438D}"/>
              </a:ext>
            </a:extLst>
          </p:cNvPr>
          <p:cNvGrpSpPr/>
          <p:nvPr/>
        </p:nvGrpSpPr>
        <p:grpSpPr>
          <a:xfrm>
            <a:off x="0" y="4246920"/>
            <a:ext cx="9185700" cy="1837140"/>
            <a:chOff x="228600" y="1373188"/>
            <a:chExt cx="7239000" cy="1447800"/>
          </a:xfrm>
        </p:grpSpPr>
        <p:cxnSp>
          <p:nvCxnSpPr>
            <p:cNvPr id="34" name="Straight Connector 18">
              <a:extLst>
                <a:ext uri="{FF2B5EF4-FFF2-40B4-BE49-F238E27FC236}">
                  <a16:creationId xmlns:a16="http://schemas.microsoft.com/office/drawing/2014/main" id="{75F28FDA-B493-D047-91FB-93B563CAE2AC}"/>
                </a:ext>
              </a:extLst>
            </p:cNvPr>
            <p:cNvCxnSpPr>
              <a:cxnSpLocks noChangeShapeType="1"/>
            </p:cNvCxnSpPr>
            <p:nvPr/>
          </p:nvCxnSpPr>
          <p:spPr bwMode="auto">
            <a:xfrm rot="5400000">
              <a:off x="2096294" y="2096294"/>
              <a:ext cx="14478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5" name="Straight Connector 20">
              <a:extLst>
                <a:ext uri="{FF2B5EF4-FFF2-40B4-BE49-F238E27FC236}">
                  <a16:creationId xmlns:a16="http://schemas.microsoft.com/office/drawing/2014/main" id="{32F8C397-BAC5-0A44-9776-F6A04253FDFA}"/>
                </a:ext>
              </a:extLst>
            </p:cNvPr>
            <p:cNvCxnSpPr>
              <a:cxnSpLocks noChangeShapeType="1"/>
            </p:cNvCxnSpPr>
            <p:nvPr/>
          </p:nvCxnSpPr>
          <p:spPr bwMode="auto">
            <a:xfrm>
              <a:off x="228600" y="2133600"/>
              <a:ext cx="723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37" name="Oval 15">
              <a:extLst>
                <a:ext uri="{FF2B5EF4-FFF2-40B4-BE49-F238E27FC236}">
                  <a16:creationId xmlns:a16="http://schemas.microsoft.com/office/drawing/2014/main" id="{1EE329F7-823F-E042-9129-DA38F5374601}"/>
                </a:ext>
              </a:extLst>
            </p:cNvPr>
            <p:cNvSpPr>
              <a:spLocks noChangeArrowheads="1"/>
            </p:cNvSpPr>
            <p:nvPr/>
          </p:nvSpPr>
          <p:spPr bwMode="auto">
            <a:xfrm>
              <a:off x="2743200" y="2057400"/>
              <a:ext cx="152400" cy="152400"/>
            </a:xfrm>
            <a:prstGeom prst="ellipse">
              <a:avLst/>
            </a:prstGeom>
            <a:solidFill>
              <a:srgbClr val="FF0000"/>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38" name="Oval 16">
              <a:extLst>
                <a:ext uri="{FF2B5EF4-FFF2-40B4-BE49-F238E27FC236}">
                  <a16:creationId xmlns:a16="http://schemas.microsoft.com/office/drawing/2014/main" id="{4CF086A0-EDF6-F041-8C86-A263B05FF9D6}"/>
                </a:ext>
              </a:extLst>
            </p:cNvPr>
            <p:cNvSpPr>
              <a:spLocks noChangeArrowheads="1"/>
            </p:cNvSpPr>
            <p:nvPr/>
          </p:nvSpPr>
          <p:spPr bwMode="auto">
            <a:xfrm>
              <a:off x="4953000" y="1981200"/>
              <a:ext cx="304800" cy="304800"/>
            </a:xfrm>
            <a:prstGeom prst="ellipse">
              <a:avLst/>
            </a:prstGeom>
            <a:solidFill>
              <a:srgbClr val="0000FF"/>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39" name="Object 2">
              <a:extLst>
                <a:ext uri="{FF2B5EF4-FFF2-40B4-BE49-F238E27FC236}">
                  <a16:creationId xmlns:a16="http://schemas.microsoft.com/office/drawing/2014/main" id="{21AAAE73-FF2C-FF4A-9BEF-31E7B8B21844}"/>
                </a:ext>
              </a:extLst>
            </p:cNvPr>
            <p:cNvGraphicFramePr>
              <a:graphicFrameLocks noChangeAspect="1"/>
            </p:cNvGraphicFramePr>
            <p:nvPr/>
          </p:nvGraphicFramePr>
          <p:xfrm>
            <a:off x="4495800" y="2362200"/>
            <a:ext cx="1028700" cy="195263"/>
          </p:xfrm>
          <a:graphic>
            <a:graphicData uri="http://schemas.openxmlformats.org/presentationml/2006/ole">
              <mc:AlternateContent xmlns:mc="http://schemas.openxmlformats.org/markup-compatibility/2006">
                <mc:Choice xmlns:v="urn:schemas-microsoft-com:vml" Requires="v">
                  <p:oleObj spid="_x0000_s12310" name="Equation" r:id="rId3" imgW="800100" imgH="152400" progId="Equation.DSMT4">
                    <p:embed/>
                  </p:oleObj>
                </mc:Choice>
                <mc:Fallback>
                  <p:oleObj name="Equation" r:id="rId3" imgW="800100" imgH="152400" progId="Equation.DSMT4">
                    <p:embed/>
                    <p:pic>
                      <p:nvPicPr>
                        <p:cNvPr id="39" name="Object 2">
                          <a:extLst>
                            <a:ext uri="{FF2B5EF4-FFF2-40B4-BE49-F238E27FC236}">
                              <a16:creationId xmlns:a16="http://schemas.microsoft.com/office/drawing/2014/main" id="{21AAAE73-FF2C-FF4A-9BEF-31E7B8B218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362200"/>
                          <a:ext cx="102870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40" name="Object 3">
              <a:extLst>
                <a:ext uri="{FF2B5EF4-FFF2-40B4-BE49-F238E27FC236}">
                  <a16:creationId xmlns:a16="http://schemas.microsoft.com/office/drawing/2014/main" id="{0DB32C2D-23D8-254A-BB10-661E349C37C9}"/>
                </a:ext>
              </a:extLst>
            </p:cNvPr>
            <p:cNvGraphicFramePr>
              <a:graphicFrameLocks noChangeAspect="1"/>
            </p:cNvGraphicFramePr>
            <p:nvPr/>
          </p:nvGraphicFramePr>
          <p:xfrm>
            <a:off x="4305300" y="1668463"/>
            <a:ext cx="1409700" cy="261937"/>
          </p:xfrm>
          <a:graphic>
            <a:graphicData uri="http://schemas.openxmlformats.org/presentationml/2006/ole">
              <mc:AlternateContent xmlns:mc="http://schemas.openxmlformats.org/markup-compatibility/2006">
                <mc:Choice xmlns:v="urn:schemas-microsoft-com:vml" Requires="v">
                  <p:oleObj spid="_x0000_s12311" name="Equation" r:id="rId5" imgW="1092200" imgH="203200" progId="Equation.DSMT4">
                    <p:embed/>
                  </p:oleObj>
                </mc:Choice>
                <mc:Fallback>
                  <p:oleObj name="Equation" r:id="rId5" imgW="1092200" imgH="203200" progId="Equation.DSMT4">
                    <p:embed/>
                    <p:pic>
                      <p:nvPicPr>
                        <p:cNvPr id="40" name="Object 3">
                          <a:extLst>
                            <a:ext uri="{FF2B5EF4-FFF2-40B4-BE49-F238E27FC236}">
                              <a16:creationId xmlns:a16="http://schemas.microsoft.com/office/drawing/2014/main" id="{0DB32C2D-23D8-254A-BB10-661E349C37C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05300" y="1668463"/>
                          <a:ext cx="1409700"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41" name="Object 4">
              <a:extLst>
                <a:ext uri="{FF2B5EF4-FFF2-40B4-BE49-F238E27FC236}">
                  <a16:creationId xmlns:a16="http://schemas.microsoft.com/office/drawing/2014/main" id="{F3E2088B-1193-034A-9895-78867BD2C006}"/>
                </a:ext>
              </a:extLst>
            </p:cNvPr>
            <p:cNvGraphicFramePr>
              <a:graphicFrameLocks noChangeAspect="1"/>
            </p:cNvGraphicFramePr>
            <p:nvPr/>
          </p:nvGraphicFramePr>
          <p:xfrm>
            <a:off x="2286000" y="1676400"/>
            <a:ext cx="1524000" cy="265113"/>
          </p:xfrm>
          <a:graphic>
            <a:graphicData uri="http://schemas.openxmlformats.org/presentationml/2006/ole">
              <mc:AlternateContent xmlns:mc="http://schemas.openxmlformats.org/markup-compatibility/2006">
                <mc:Choice xmlns:v="urn:schemas-microsoft-com:vml" Requires="v">
                  <p:oleObj spid="_x0000_s12312" name="Equation" r:id="rId7" imgW="1168400" imgH="203200" progId="Equation.DSMT4">
                    <p:embed/>
                  </p:oleObj>
                </mc:Choice>
                <mc:Fallback>
                  <p:oleObj name="Equation" r:id="rId7" imgW="1168400" imgH="203200" progId="Equation.DSMT4">
                    <p:embed/>
                    <p:pic>
                      <p:nvPicPr>
                        <p:cNvPr id="41" name="Object 4">
                          <a:extLst>
                            <a:ext uri="{FF2B5EF4-FFF2-40B4-BE49-F238E27FC236}">
                              <a16:creationId xmlns:a16="http://schemas.microsoft.com/office/drawing/2014/main" id="{F3E2088B-1193-034A-9895-78867BD2C00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1676400"/>
                          <a:ext cx="1524000" cy="26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44" name="Object 5">
              <a:extLst>
                <a:ext uri="{FF2B5EF4-FFF2-40B4-BE49-F238E27FC236}">
                  <a16:creationId xmlns:a16="http://schemas.microsoft.com/office/drawing/2014/main" id="{6A54B47F-C230-EA48-9ADB-A1C827A354F2}"/>
                </a:ext>
              </a:extLst>
            </p:cNvPr>
            <p:cNvGraphicFramePr>
              <a:graphicFrameLocks noChangeAspect="1"/>
            </p:cNvGraphicFramePr>
            <p:nvPr/>
          </p:nvGraphicFramePr>
          <p:xfrm>
            <a:off x="1295400" y="2044700"/>
            <a:ext cx="185738" cy="241300"/>
          </p:xfrm>
          <a:graphic>
            <a:graphicData uri="http://schemas.openxmlformats.org/presentationml/2006/ole">
              <mc:AlternateContent xmlns:mc="http://schemas.openxmlformats.org/markup-compatibility/2006">
                <mc:Choice xmlns:v="urn:schemas-microsoft-com:vml" Requires="v">
                  <p:oleObj spid="_x0000_s12313" name="Equation" r:id="rId9" imgW="127000" imgH="165100" progId="Equation.DSMT4">
                    <p:embed/>
                  </p:oleObj>
                </mc:Choice>
                <mc:Fallback>
                  <p:oleObj name="Equation" r:id="rId9" imgW="127000" imgH="165100" progId="Equation.DSMT4">
                    <p:embed/>
                    <p:pic>
                      <p:nvPicPr>
                        <p:cNvPr id="44" name="Object 5">
                          <a:extLst>
                            <a:ext uri="{FF2B5EF4-FFF2-40B4-BE49-F238E27FC236}">
                              <a16:creationId xmlns:a16="http://schemas.microsoft.com/office/drawing/2014/main" id="{6A54B47F-C230-EA48-9ADB-A1C827A354F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2044700"/>
                          <a:ext cx="185738"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45" name="Straight Arrow Connector 17">
              <a:extLst>
                <a:ext uri="{FF2B5EF4-FFF2-40B4-BE49-F238E27FC236}">
                  <a16:creationId xmlns:a16="http://schemas.microsoft.com/office/drawing/2014/main" id="{B2A4B0FE-F020-BD48-8069-DEDD334090AA}"/>
                </a:ext>
              </a:extLst>
            </p:cNvPr>
            <p:cNvCxnSpPr>
              <a:cxnSpLocks noChangeShapeType="1"/>
            </p:cNvCxnSpPr>
            <p:nvPr/>
          </p:nvCxnSpPr>
          <p:spPr bwMode="auto">
            <a:xfrm rot="10800000" flipH="1">
              <a:off x="1538945" y="2143124"/>
              <a:ext cx="685800" cy="1588"/>
            </a:xfrm>
            <a:prstGeom prst="straightConnector1">
              <a:avLst/>
            </a:prstGeom>
            <a:noFill/>
            <a:ln w="38100">
              <a:solidFill>
                <a:srgbClr val="0000FF"/>
              </a:solidFill>
              <a:round/>
              <a:headEnd/>
              <a:tailEnd type="arrow" w="med" len="med"/>
            </a:ln>
            <a:extLst>
              <a:ext uri="{909E8E84-426E-40DD-AFC4-6F175D3DCCD1}">
                <a14:hiddenFill xmlns:a14="http://schemas.microsoft.com/office/drawing/2010/main">
                  <a:noFill/>
                </a14:hiddenFill>
              </a:ext>
            </a:extLst>
          </p:spPr>
        </p:cxnSp>
        <p:cxnSp>
          <p:nvCxnSpPr>
            <p:cNvPr id="46" name="Straight Arrow Connector 21">
              <a:extLst>
                <a:ext uri="{FF2B5EF4-FFF2-40B4-BE49-F238E27FC236}">
                  <a16:creationId xmlns:a16="http://schemas.microsoft.com/office/drawing/2014/main" id="{C0BEF9EA-AD67-E946-A08D-E44014F078C7}"/>
                </a:ext>
              </a:extLst>
            </p:cNvPr>
            <p:cNvCxnSpPr>
              <a:cxnSpLocks noChangeShapeType="1"/>
            </p:cNvCxnSpPr>
            <p:nvPr/>
          </p:nvCxnSpPr>
          <p:spPr bwMode="auto">
            <a:xfrm flipH="1">
              <a:off x="526066" y="2144712"/>
              <a:ext cx="685800" cy="1588"/>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47" name="Object 6">
              <a:extLst>
                <a:ext uri="{FF2B5EF4-FFF2-40B4-BE49-F238E27FC236}">
                  <a16:creationId xmlns:a16="http://schemas.microsoft.com/office/drawing/2014/main" id="{2E4EF2A3-8CF1-F74B-AB5E-0D5B7AD744DC}"/>
                </a:ext>
              </a:extLst>
            </p:cNvPr>
            <p:cNvGraphicFramePr>
              <a:graphicFrameLocks noChangeAspect="1"/>
            </p:cNvGraphicFramePr>
            <p:nvPr/>
          </p:nvGraphicFramePr>
          <p:xfrm>
            <a:off x="2057400" y="2438400"/>
            <a:ext cx="215900" cy="215900"/>
          </p:xfrm>
          <a:graphic>
            <a:graphicData uri="http://schemas.openxmlformats.org/presentationml/2006/ole">
              <mc:AlternateContent xmlns:mc="http://schemas.openxmlformats.org/markup-compatibility/2006">
                <mc:Choice xmlns:v="urn:schemas-microsoft-com:vml" Requires="v">
                  <p:oleObj spid="_x0000_s12314" name="Equation" r:id="rId11" imgW="127000" imgH="127000" progId="Equation.DSMT4">
                    <p:embed/>
                  </p:oleObj>
                </mc:Choice>
                <mc:Fallback>
                  <p:oleObj name="Equation" r:id="rId11" imgW="127000" imgH="127000" progId="Equation.DSMT4">
                    <p:embed/>
                    <p:pic>
                      <p:nvPicPr>
                        <p:cNvPr id="47" name="Object 6">
                          <a:extLst>
                            <a:ext uri="{FF2B5EF4-FFF2-40B4-BE49-F238E27FC236}">
                              <a16:creationId xmlns:a16="http://schemas.microsoft.com/office/drawing/2014/main" id="{2E4EF2A3-8CF1-F74B-AB5E-0D5B7AD744D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7400" y="2438400"/>
                          <a:ext cx="2159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48" name="Straight Connector 30">
              <a:extLst>
                <a:ext uri="{FF2B5EF4-FFF2-40B4-BE49-F238E27FC236}">
                  <a16:creationId xmlns:a16="http://schemas.microsoft.com/office/drawing/2014/main" id="{53346101-9405-6744-B5C7-385EAFF5A42E}"/>
                </a:ext>
              </a:extLst>
            </p:cNvPr>
            <p:cNvCxnSpPr>
              <a:cxnSpLocks noChangeShapeType="1"/>
            </p:cNvCxnSpPr>
            <p:nvPr/>
          </p:nvCxnSpPr>
          <p:spPr bwMode="auto">
            <a:xfrm rot="10800000" flipV="1">
              <a:off x="2286000" y="25781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0" name="Straight Arrow Connector 32">
              <a:extLst>
                <a:ext uri="{FF2B5EF4-FFF2-40B4-BE49-F238E27FC236}">
                  <a16:creationId xmlns:a16="http://schemas.microsoft.com/office/drawing/2014/main" id="{D84A25E0-A641-414F-B8BC-3A35ACC561EF}"/>
                </a:ext>
              </a:extLst>
            </p:cNvPr>
            <p:cNvCxnSpPr>
              <a:cxnSpLocks noChangeShapeType="1"/>
            </p:cNvCxnSpPr>
            <p:nvPr/>
          </p:nvCxnSpPr>
          <p:spPr bwMode="auto">
            <a:xfrm rot="10800000">
              <a:off x="1371600" y="2576513"/>
              <a:ext cx="685800" cy="1587"/>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graphicFrame>
          <p:nvGraphicFramePr>
            <p:cNvPr id="52" name="Object 7">
              <a:extLst>
                <a:ext uri="{FF2B5EF4-FFF2-40B4-BE49-F238E27FC236}">
                  <a16:creationId xmlns:a16="http://schemas.microsoft.com/office/drawing/2014/main" id="{A6E45BAB-6D78-AA4D-9592-AFFF1F8EFCD1}"/>
                </a:ext>
              </a:extLst>
            </p:cNvPr>
            <p:cNvGraphicFramePr>
              <a:graphicFrameLocks noChangeAspect="1"/>
            </p:cNvGraphicFramePr>
            <p:nvPr/>
          </p:nvGraphicFramePr>
          <p:xfrm>
            <a:off x="764354" y="1763137"/>
            <a:ext cx="384175" cy="279400"/>
          </p:xfrm>
          <a:graphic>
            <a:graphicData uri="http://schemas.openxmlformats.org/presentationml/2006/ole">
              <mc:AlternateContent xmlns:mc="http://schemas.openxmlformats.org/markup-compatibility/2006">
                <mc:Choice xmlns:v="urn:schemas-microsoft-com:vml" Requires="v">
                  <p:oleObj spid="_x0000_s12315" name="Equation" r:id="rId13" imgW="279400" imgH="203200" progId="Equation.DSMT4">
                    <p:embed/>
                  </p:oleObj>
                </mc:Choice>
                <mc:Fallback>
                  <p:oleObj name="Equation" r:id="rId13" imgW="279400" imgH="203200" progId="Equation.DSMT4">
                    <p:embed/>
                    <p:pic>
                      <p:nvPicPr>
                        <p:cNvPr id="52" name="Object 7">
                          <a:extLst>
                            <a:ext uri="{FF2B5EF4-FFF2-40B4-BE49-F238E27FC236}">
                              <a16:creationId xmlns:a16="http://schemas.microsoft.com/office/drawing/2014/main" id="{A6E45BAB-6D78-AA4D-9592-AFFF1F8EFC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4354" y="1763137"/>
                          <a:ext cx="384175"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53" name="Object 8">
              <a:extLst>
                <a:ext uri="{FF2B5EF4-FFF2-40B4-BE49-F238E27FC236}">
                  <a16:creationId xmlns:a16="http://schemas.microsoft.com/office/drawing/2014/main" id="{2D6D3082-5B27-8C4E-BE27-B2C653EB251A}"/>
                </a:ext>
              </a:extLst>
            </p:cNvPr>
            <p:cNvGraphicFramePr>
              <a:graphicFrameLocks noChangeAspect="1"/>
            </p:cNvGraphicFramePr>
            <p:nvPr/>
          </p:nvGraphicFramePr>
          <p:xfrm>
            <a:off x="1681162" y="1763137"/>
            <a:ext cx="331788" cy="279400"/>
          </p:xfrm>
          <a:graphic>
            <a:graphicData uri="http://schemas.openxmlformats.org/presentationml/2006/ole">
              <mc:AlternateContent xmlns:mc="http://schemas.openxmlformats.org/markup-compatibility/2006">
                <mc:Choice xmlns:v="urn:schemas-microsoft-com:vml" Requires="v">
                  <p:oleObj spid="_x0000_s12316" name="Equation" r:id="rId15" imgW="241300" imgH="203200" progId="Equation.DSMT4">
                    <p:embed/>
                  </p:oleObj>
                </mc:Choice>
                <mc:Fallback>
                  <p:oleObj name="Equation" r:id="rId15" imgW="241300" imgH="203200" progId="Equation.DSMT4">
                    <p:embed/>
                    <p:pic>
                      <p:nvPicPr>
                        <p:cNvPr id="53" name="Object 8">
                          <a:extLst>
                            <a:ext uri="{FF2B5EF4-FFF2-40B4-BE49-F238E27FC236}">
                              <a16:creationId xmlns:a16="http://schemas.microsoft.com/office/drawing/2014/main" id="{2D6D3082-5B27-8C4E-BE27-B2C653EB251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81162" y="1763137"/>
                          <a:ext cx="331788"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Tree>
    <p:extLst>
      <p:ext uri="{BB962C8B-B14F-4D97-AF65-F5344CB8AC3E}">
        <p14:creationId xmlns:p14="http://schemas.microsoft.com/office/powerpoint/2010/main" val="341727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dissolve">
                                      <p:cBhvr>
                                        <p:cTn id="7" dur="500"/>
                                        <p:tgtEl>
                                          <p:spTgt spid="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1">
                                            <p:txEl>
                                              <p:pRg st="2" end="2"/>
                                            </p:txEl>
                                          </p:spTgt>
                                        </p:tgtEl>
                                        <p:attrNameLst>
                                          <p:attrName>style.visibility</p:attrName>
                                        </p:attrNameLst>
                                      </p:cBhvr>
                                      <p:to>
                                        <p:strVal val="visible"/>
                                      </p:to>
                                    </p:set>
                                    <p:animEffect transition="in" filter="dissolve">
                                      <p:cBhvr>
                                        <p:cTn id="12" dur="500"/>
                                        <p:tgtEl>
                                          <p:spTgt spid="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1">
                                            <p:txEl>
                                              <p:pRg st="4" end="4"/>
                                            </p:txEl>
                                          </p:spTgt>
                                        </p:tgtEl>
                                        <p:attrNameLst>
                                          <p:attrName>style.visibility</p:attrName>
                                        </p:attrNameLst>
                                      </p:cBhvr>
                                      <p:to>
                                        <p:strVal val="visible"/>
                                      </p:to>
                                    </p:set>
                                    <p:animEffect transition="in" filter="dissolve">
                                      <p:cBhvr>
                                        <p:cTn id="17" dur="500"/>
                                        <p:tgtEl>
                                          <p:spTgt spid="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15.15</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205" y="1417638"/>
            <a:ext cx="7539589" cy="3058512"/>
          </a:xfrm>
          <a:prstGeom prst="rect">
            <a:avLst/>
          </a:prstGeom>
        </p:spPr>
      </p:pic>
      <p:sp>
        <p:nvSpPr>
          <p:cNvPr id="5" name="TextBox 4"/>
          <p:cNvSpPr txBox="1"/>
          <p:nvPr/>
        </p:nvSpPr>
        <p:spPr>
          <a:xfrm>
            <a:off x="6047611" y="6005798"/>
            <a:ext cx="2957493" cy="338554"/>
          </a:xfrm>
          <a:prstGeom prst="rect">
            <a:avLst/>
          </a:prstGeom>
          <a:noFill/>
        </p:spPr>
        <p:txBody>
          <a:bodyPr wrap="square" rtlCol="0">
            <a:spAutoFit/>
          </a:bodyPr>
          <a:lstStyle/>
          <a:p>
            <a:r>
              <a:rPr lang="en-US" sz="1600" i="1" dirty="0"/>
              <a:t>See solution on class Website</a:t>
            </a:r>
          </a:p>
        </p:txBody>
      </p:sp>
      <p:sp>
        <p:nvSpPr>
          <p:cNvPr id="6" name="TextBox 5">
            <a:extLst>
              <a:ext uri="{FF2B5EF4-FFF2-40B4-BE49-F238E27FC236}">
                <a16:creationId xmlns:a16="http://schemas.microsoft.com/office/drawing/2014/main" id="{5E3B279F-BC24-8D46-B20C-BA952D7D21FB}"/>
              </a:ext>
            </a:extLst>
          </p:cNvPr>
          <p:cNvSpPr txBox="1"/>
          <p:nvPr/>
        </p:nvSpPr>
        <p:spPr>
          <a:xfrm>
            <a:off x="8438322" y="6340030"/>
            <a:ext cx="558166"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16.)  </a:t>
            </a:r>
          </a:p>
        </p:txBody>
      </p:sp>
    </p:spTree>
    <p:extLst>
      <p:ext uri="{BB962C8B-B14F-4D97-AF65-F5344CB8AC3E}">
        <p14:creationId xmlns:p14="http://schemas.microsoft.com/office/powerpoint/2010/main" val="131098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objects become charged in the first place?</a:t>
            </a:r>
          </a:p>
        </p:txBody>
      </p:sp>
      <p:sp>
        <p:nvSpPr>
          <p:cNvPr id="3" name="Content Placeholder 2"/>
          <p:cNvSpPr>
            <a:spLocks noGrp="1"/>
          </p:cNvSpPr>
          <p:nvPr>
            <p:ph idx="1"/>
          </p:nvPr>
        </p:nvSpPr>
        <p:spPr>
          <a:xfrm>
            <a:off x="283580" y="1692797"/>
            <a:ext cx="8576840" cy="4525963"/>
          </a:xfrm>
        </p:spPr>
        <p:txBody>
          <a:bodyPr/>
          <a:lstStyle/>
          <a:p>
            <a:pPr marL="0" indent="0">
              <a:buNone/>
            </a:pPr>
            <a:r>
              <a:rPr lang="en-US" sz="2000" dirty="0">
                <a:solidFill>
                  <a:srgbClr val="FF0000"/>
                </a:solidFill>
                <a:latin typeface="Apple Chancery" panose="03020702040506060504" pitchFamily="66" charset="-79"/>
                <a:cs typeface="Apple Chancery" panose="03020702040506060504" pitchFamily="66" charset="-79"/>
              </a:rPr>
              <a:t>There are three </a:t>
            </a:r>
            <a:r>
              <a:rPr lang="en-US" sz="2000" dirty="0">
                <a:solidFill>
                  <a:srgbClr val="1F3DBD"/>
                </a:solidFill>
              </a:rPr>
              <a:t>major methods of charging (this should be review)</a:t>
            </a:r>
            <a:r>
              <a:rPr lang="en-US" sz="2000" dirty="0"/>
              <a:t>:</a:t>
            </a:r>
          </a:p>
          <a:p>
            <a:endParaRPr lang="en-US" dirty="0"/>
          </a:p>
          <a:p>
            <a:pPr lvl="1"/>
            <a:r>
              <a:rPr lang="en-US" dirty="0">
                <a:solidFill>
                  <a:srgbClr val="FF0000"/>
                </a:solidFill>
                <a:latin typeface="Apple Chancery" panose="03020702040506060504" pitchFamily="66" charset="-79"/>
                <a:cs typeface="Apple Chancery" panose="03020702040506060504" pitchFamily="66" charset="-79"/>
              </a:rPr>
              <a:t>Charging by friction</a:t>
            </a:r>
          </a:p>
          <a:p>
            <a:pPr lvl="2"/>
            <a:r>
              <a:rPr lang="en-US" dirty="0"/>
              <a:t>This is the one you have definitely experienced many times.</a:t>
            </a:r>
          </a:p>
          <a:p>
            <a:pPr lvl="2"/>
            <a:endParaRPr lang="en-US" dirty="0"/>
          </a:p>
          <a:p>
            <a:pPr lvl="1"/>
            <a:r>
              <a:rPr lang="en-US" dirty="0">
                <a:solidFill>
                  <a:srgbClr val="FF0000"/>
                </a:solidFill>
                <a:latin typeface="Apple Chancery" panose="03020702040506060504" pitchFamily="66" charset="-79"/>
                <a:cs typeface="Apple Chancery" panose="03020702040506060504" pitchFamily="66" charset="-79"/>
              </a:rPr>
              <a:t>Charging by conduction</a:t>
            </a:r>
          </a:p>
          <a:p>
            <a:pPr lvl="2"/>
            <a:r>
              <a:rPr lang="en-US" dirty="0"/>
              <a:t>What it sounds like</a:t>
            </a:r>
          </a:p>
          <a:p>
            <a:pPr lvl="2"/>
            <a:endParaRPr lang="en-US" dirty="0"/>
          </a:p>
          <a:p>
            <a:pPr lvl="1"/>
            <a:r>
              <a:rPr lang="en-US" dirty="0">
                <a:solidFill>
                  <a:srgbClr val="FF0000"/>
                </a:solidFill>
                <a:latin typeface="Apple Chancery" panose="03020702040506060504" pitchFamily="66" charset="-79"/>
                <a:cs typeface="Apple Chancery" panose="03020702040506060504" pitchFamily="66" charset="-79"/>
              </a:rPr>
              <a:t>Charging by induction</a:t>
            </a:r>
          </a:p>
          <a:p>
            <a:pPr lvl="2"/>
            <a:r>
              <a:rPr lang="en-US" dirty="0"/>
              <a:t>A weird one</a:t>
            </a:r>
            <a:r>
              <a:rPr lang="mr-IN" dirty="0"/>
              <a:t>…</a:t>
            </a:r>
            <a:r>
              <a:rPr lang="en-US" dirty="0"/>
              <a:t>”no touching” required (sort of</a:t>
            </a:r>
            <a:r>
              <a:rPr lang="mr-IN" dirty="0"/>
              <a:t>…</a:t>
            </a:r>
            <a:r>
              <a:rPr lang="en-US" dirty="0"/>
              <a:t>)</a:t>
            </a:r>
          </a:p>
          <a:p>
            <a:pPr lvl="2"/>
            <a:endParaRPr lang="en-US" dirty="0"/>
          </a:p>
          <a:p>
            <a:pPr lvl="1"/>
            <a:endParaRPr lang="en-US" dirty="0"/>
          </a:p>
        </p:txBody>
      </p:sp>
      <p:sp>
        <p:nvSpPr>
          <p:cNvPr id="4" name="TextBox 3">
            <a:extLst>
              <a:ext uri="{FF2B5EF4-FFF2-40B4-BE49-F238E27FC236}">
                <a16:creationId xmlns:a16="http://schemas.microsoft.com/office/drawing/2014/main" id="{79402BEB-CD7D-8047-923A-A290441832FA}"/>
              </a:ext>
            </a:extLst>
          </p:cNvPr>
          <p:cNvSpPr txBox="1"/>
          <p:nvPr/>
        </p:nvSpPr>
        <p:spPr>
          <a:xfrm>
            <a:off x="8438322" y="6340030"/>
            <a:ext cx="46839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2.)  </a:t>
            </a:r>
          </a:p>
        </p:txBody>
      </p:sp>
    </p:spTree>
    <p:extLst>
      <p:ext uri="{BB962C8B-B14F-4D97-AF65-F5344CB8AC3E}">
        <p14:creationId xmlns:p14="http://schemas.microsoft.com/office/powerpoint/2010/main" val="321698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dissolve">
                                      <p:cBhvr>
                                        <p:cTn id="15" dur="500"/>
                                        <p:tgtEl>
                                          <p:spTgt spid="3">
                                            <p:txEl>
                                              <p:pRg st="5" end="5"/>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dissolv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dissolve">
                                      <p:cBhvr>
                                        <p:cTn id="23" dur="500"/>
                                        <p:tgtEl>
                                          <p:spTgt spid="3">
                                            <p:txEl>
                                              <p:pRg st="8" end="8"/>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dissolve">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basic definitions</a:t>
            </a:r>
          </a:p>
        </p:txBody>
      </p:sp>
      <p:sp>
        <p:nvSpPr>
          <p:cNvPr id="3" name="Content Placeholder 2"/>
          <p:cNvSpPr>
            <a:spLocks noGrp="1"/>
          </p:cNvSpPr>
          <p:nvPr>
            <p:ph idx="1"/>
          </p:nvPr>
        </p:nvSpPr>
        <p:spPr>
          <a:xfrm>
            <a:off x="335666" y="1322408"/>
            <a:ext cx="8669438" cy="4525963"/>
          </a:xfrm>
        </p:spPr>
        <p:txBody>
          <a:bodyPr>
            <a:normAutofit fontScale="92500" lnSpcReduction="10000"/>
          </a:bodyPr>
          <a:lstStyle/>
          <a:p>
            <a:pPr marL="0" indent="0">
              <a:buNone/>
            </a:pPr>
            <a:r>
              <a:rPr lang="en-US" dirty="0">
                <a:solidFill>
                  <a:srgbClr val="FF0000"/>
                </a:solidFill>
                <a:latin typeface="Apple Chancery" panose="03020702040506060504" pitchFamily="66" charset="-79"/>
                <a:cs typeface="Apple Chancery" panose="03020702040506060504" pitchFamily="66" charset="-79"/>
              </a:rPr>
              <a:t>We have some </a:t>
            </a:r>
            <a:r>
              <a:rPr lang="en-US" dirty="0"/>
              <a:t>familiar, and some new terminology, symbols, and units here:</a:t>
            </a:r>
          </a:p>
          <a:p>
            <a:endParaRPr lang="en-US" dirty="0"/>
          </a:p>
          <a:p>
            <a:pPr lvl="1"/>
            <a:r>
              <a:rPr lang="en-US" dirty="0">
                <a:solidFill>
                  <a:srgbClr val="FF0000"/>
                </a:solidFill>
                <a:latin typeface="Apple Chancery" panose="03020702040506060504" pitchFamily="66" charset="-79"/>
                <a:cs typeface="Apple Chancery" panose="03020702040506060504" pitchFamily="66" charset="-79"/>
              </a:rPr>
              <a:t>Forces are still </a:t>
            </a:r>
            <a:r>
              <a:rPr lang="en-US" dirty="0"/>
              <a:t>measured in </a:t>
            </a:r>
            <a:r>
              <a:rPr lang="en-US" dirty="0" err="1">
                <a:solidFill>
                  <a:srgbClr val="1F3DBD"/>
                </a:solidFill>
              </a:rPr>
              <a:t>Newtons</a:t>
            </a:r>
            <a:r>
              <a:rPr lang="en-US" dirty="0"/>
              <a:t>, and a net force still causes an acceleration. Nothing new there. </a:t>
            </a:r>
          </a:p>
          <a:p>
            <a:pPr lvl="2"/>
            <a:r>
              <a:rPr lang="en-US" sz="1900" dirty="0"/>
              <a:t>Newton’s Laws in general still apply</a:t>
            </a:r>
            <a:r>
              <a:rPr lang="mr-IN" sz="1900" dirty="0"/>
              <a:t>…</a:t>
            </a:r>
            <a:endParaRPr lang="en-US" sz="1900" dirty="0"/>
          </a:p>
          <a:p>
            <a:pPr lvl="2"/>
            <a:endParaRPr lang="en-US" dirty="0"/>
          </a:p>
          <a:p>
            <a:pPr lvl="1"/>
            <a:r>
              <a:rPr lang="en-US" dirty="0">
                <a:solidFill>
                  <a:srgbClr val="FF0000"/>
                </a:solidFill>
                <a:latin typeface="Apple Chancery" panose="03020702040506060504" pitchFamily="66" charset="-79"/>
                <a:cs typeface="Apple Chancery" panose="03020702040506060504" pitchFamily="66" charset="-79"/>
              </a:rPr>
              <a:t>Charge is measured </a:t>
            </a:r>
            <a:r>
              <a:rPr lang="en-US" dirty="0"/>
              <a:t>in </a:t>
            </a:r>
            <a:r>
              <a:rPr lang="en-US" dirty="0">
                <a:solidFill>
                  <a:srgbClr val="1F3DBD"/>
                </a:solidFill>
              </a:rPr>
              <a:t>Coulombs</a:t>
            </a:r>
            <a:r>
              <a:rPr lang="en-US" dirty="0"/>
              <a:t>, but its </a:t>
            </a:r>
            <a:r>
              <a:rPr lang="en-US" dirty="0">
                <a:solidFill>
                  <a:srgbClr val="00C201"/>
                </a:solidFill>
              </a:rPr>
              <a:t>symbol</a:t>
            </a:r>
            <a:r>
              <a:rPr lang="en-US" dirty="0"/>
              <a:t> (in equations) is </a:t>
            </a:r>
            <a:r>
              <a:rPr lang="en-US" b="1" i="1" dirty="0">
                <a:solidFill>
                  <a:srgbClr val="00C201"/>
                </a:solidFill>
              </a:rPr>
              <a:t>q</a:t>
            </a:r>
          </a:p>
          <a:p>
            <a:pPr lvl="2"/>
            <a:r>
              <a:rPr lang="en-US" dirty="0"/>
              <a:t>You might see this as little q or big Q. There’s a reason for this (we’ll talk about it), but a q of either size represents charge.</a:t>
            </a:r>
          </a:p>
          <a:p>
            <a:pPr lvl="1"/>
            <a:endParaRPr lang="en-US" dirty="0"/>
          </a:p>
          <a:p>
            <a:pPr lvl="1"/>
            <a:endParaRPr lang="en-US" dirty="0"/>
          </a:p>
          <a:p>
            <a:pPr marL="0" indent="0">
              <a:buNone/>
            </a:pPr>
            <a:r>
              <a:rPr lang="en-US" dirty="0">
                <a:solidFill>
                  <a:srgbClr val="FF0000"/>
                </a:solidFill>
                <a:latin typeface="Apple Chancery" panose="03020702040506060504" pitchFamily="66" charset="-79"/>
                <a:cs typeface="Apple Chancery" panose="03020702040506060504" pitchFamily="66" charset="-79"/>
              </a:rPr>
              <a:t>We’ll be adding more </a:t>
            </a:r>
            <a:r>
              <a:rPr lang="en-US" dirty="0"/>
              <a:t>as we go along, so if ever you see a symbol or unit that you don’t recognize, </a:t>
            </a:r>
            <a:r>
              <a:rPr lang="en-US" u="sng" dirty="0"/>
              <a:t>ask</a:t>
            </a:r>
            <a:r>
              <a:rPr lang="en-US" dirty="0"/>
              <a:t> before we get too much farther along!</a:t>
            </a:r>
          </a:p>
        </p:txBody>
      </p:sp>
      <p:sp>
        <p:nvSpPr>
          <p:cNvPr id="4" name="TextBox 3">
            <a:extLst>
              <a:ext uri="{FF2B5EF4-FFF2-40B4-BE49-F238E27FC236}">
                <a16:creationId xmlns:a16="http://schemas.microsoft.com/office/drawing/2014/main" id="{568E08EE-7CDD-4E45-965C-F498DE462285}"/>
              </a:ext>
            </a:extLst>
          </p:cNvPr>
          <p:cNvSpPr txBox="1"/>
          <p:nvPr/>
        </p:nvSpPr>
        <p:spPr>
          <a:xfrm>
            <a:off x="8438322" y="6340030"/>
            <a:ext cx="46839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3.)  </a:t>
            </a:r>
          </a:p>
        </p:txBody>
      </p:sp>
    </p:spTree>
    <p:extLst>
      <p:ext uri="{BB962C8B-B14F-4D97-AF65-F5344CB8AC3E}">
        <p14:creationId xmlns:p14="http://schemas.microsoft.com/office/powerpoint/2010/main" val="387822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dissolv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interactions</a:t>
            </a:r>
          </a:p>
        </p:txBody>
      </p:sp>
      <p:sp>
        <p:nvSpPr>
          <p:cNvPr id="3" name="Content Placeholder 2"/>
          <p:cNvSpPr>
            <a:spLocks noGrp="1"/>
          </p:cNvSpPr>
          <p:nvPr>
            <p:ph idx="1"/>
          </p:nvPr>
        </p:nvSpPr>
        <p:spPr>
          <a:xfrm>
            <a:off x="294290" y="1441839"/>
            <a:ext cx="8555420" cy="4525963"/>
          </a:xfrm>
        </p:spPr>
        <p:txBody>
          <a:bodyPr>
            <a:normAutofit lnSpcReduction="10000"/>
          </a:bodyPr>
          <a:lstStyle/>
          <a:p>
            <a:pPr marL="0" indent="0">
              <a:buNone/>
            </a:pPr>
            <a:r>
              <a:rPr lang="en-US" dirty="0">
                <a:solidFill>
                  <a:srgbClr val="FF0000"/>
                </a:solidFill>
                <a:latin typeface="Apple Chancery" panose="03020702040506060504" pitchFamily="66" charset="-79"/>
                <a:cs typeface="Apple Chancery" panose="03020702040506060504" pitchFamily="66" charset="-79"/>
              </a:rPr>
              <a:t>We’ve seen plenty </a:t>
            </a:r>
            <a:r>
              <a:rPr lang="en-US" sz="2000" dirty="0"/>
              <a:t>of times that charged objects interact by attracting or repelling. This means they exert forces on each other!</a:t>
            </a:r>
          </a:p>
          <a:p>
            <a:pPr marL="0" indent="0">
              <a:buNone/>
            </a:pPr>
            <a:endParaRPr lang="en-US" sz="2000" dirty="0"/>
          </a:p>
          <a:p>
            <a:pPr marL="0" indent="0">
              <a:buNone/>
            </a:pPr>
            <a:r>
              <a:rPr lang="en-US" sz="2000" dirty="0">
                <a:solidFill>
                  <a:srgbClr val="FF0000"/>
                </a:solidFill>
                <a:latin typeface="Apple Chancery" panose="03020702040506060504" pitchFamily="66" charset="-79"/>
                <a:cs typeface="Apple Chancery" panose="03020702040506060504" pitchFamily="66" charset="-79"/>
              </a:rPr>
              <a:t>What might affect </a:t>
            </a:r>
            <a:r>
              <a:rPr lang="en-US" sz="2000" dirty="0"/>
              <a:t>the </a:t>
            </a:r>
            <a:r>
              <a:rPr lang="en-US" sz="2000" dirty="0">
                <a:solidFill>
                  <a:srgbClr val="1F3DBD"/>
                </a:solidFill>
              </a:rPr>
              <a:t>magnitude</a:t>
            </a:r>
            <a:r>
              <a:rPr lang="en-US" sz="2000" dirty="0"/>
              <a:t> </a:t>
            </a:r>
            <a:r>
              <a:rPr lang="en-US" sz="2000" dirty="0">
                <a:solidFill>
                  <a:srgbClr val="1F3DBD"/>
                </a:solidFill>
              </a:rPr>
              <a:t>and/or direction </a:t>
            </a:r>
            <a:r>
              <a:rPr lang="en-US" sz="2000" dirty="0"/>
              <a:t>of that force?</a:t>
            </a:r>
          </a:p>
          <a:p>
            <a:endParaRPr lang="en-US" sz="2000" dirty="0"/>
          </a:p>
          <a:p>
            <a:pPr marL="0" indent="0">
              <a:buNone/>
            </a:pPr>
            <a:r>
              <a:rPr lang="en-US" sz="2000" dirty="0">
                <a:solidFill>
                  <a:srgbClr val="FF0000"/>
                </a:solidFill>
                <a:latin typeface="Apple Chancery" panose="03020702040506060504" pitchFamily="66" charset="-79"/>
                <a:cs typeface="Apple Chancery" panose="03020702040506060504" pitchFamily="66" charset="-79"/>
              </a:rPr>
              <a:t>Charles-Augustin de Coulomb</a:t>
            </a:r>
            <a:r>
              <a:rPr lang="en-US" sz="2000" dirty="0"/>
              <a:t> (1736-1806) used experiments to come up with an equation that defines electric force</a:t>
            </a:r>
            <a:r>
              <a:rPr lang="mr-IN" sz="2000" dirty="0"/>
              <a:t>…</a:t>
            </a:r>
            <a:r>
              <a:rPr lang="en-US" sz="2000" dirty="0"/>
              <a:t>so he gets a law named after him. Lucky him. He found:</a:t>
            </a:r>
          </a:p>
          <a:p>
            <a:pPr lvl="1"/>
            <a:r>
              <a:rPr lang="en-US" dirty="0">
                <a:solidFill>
                  <a:srgbClr val="FF0000"/>
                </a:solidFill>
                <a:latin typeface="Apple Chancery" panose="03020702040506060504" pitchFamily="66" charset="-79"/>
                <a:cs typeface="Apple Chancery" panose="03020702040506060504" pitchFamily="66" charset="-79"/>
              </a:rPr>
              <a:t>Electric force </a:t>
            </a:r>
            <a:r>
              <a:rPr lang="en-US" dirty="0"/>
              <a:t>is directed </a:t>
            </a:r>
            <a:r>
              <a:rPr lang="en-US" dirty="0">
                <a:solidFill>
                  <a:srgbClr val="1F3DBD"/>
                </a:solidFill>
              </a:rPr>
              <a:t>along a line joining two charged particles</a:t>
            </a:r>
          </a:p>
          <a:p>
            <a:pPr lvl="1"/>
            <a:r>
              <a:rPr lang="en-US" dirty="0">
                <a:solidFill>
                  <a:srgbClr val="FF0000"/>
                </a:solidFill>
                <a:latin typeface="Apple Chancery" panose="03020702040506060504" pitchFamily="66" charset="-79"/>
                <a:cs typeface="Apple Chancery" panose="03020702040506060504" pitchFamily="66" charset="-79"/>
              </a:rPr>
              <a:t>The magnitude is </a:t>
            </a:r>
            <a:r>
              <a:rPr lang="en-US" dirty="0">
                <a:solidFill>
                  <a:srgbClr val="1F3DBD"/>
                </a:solidFill>
              </a:rPr>
              <a:t>directly proportional </a:t>
            </a:r>
            <a:r>
              <a:rPr lang="en-US" dirty="0"/>
              <a:t>to the product of the </a:t>
            </a:r>
            <a:r>
              <a:rPr lang="en-US" dirty="0">
                <a:solidFill>
                  <a:srgbClr val="1F3DBD"/>
                </a:solidFill>
              </a:rPr>
              <a:t>magnitudes of the two charges (q</a:t>
            </a:r>
            <a:r>
              <a:rPr lang="en-US" baseline="-25000" dirty="0">
                <a:solidFill>
                  <a:srgbClr val="1F3DBD"/>
                </a:solidFill>
              </a:rPr>
              <a:t>1</a:t>
            </a:r>
            <a:r>
              <a:rPr lang="en-US" dirty="0">
                <a:solidFill>
                  <a:srgbClr val="1F3DBD"/>
                </a:solidFill>
              </a:rPr>
              <a:t> and q</a:t>
            </a:r>
            <a:r>
              <a:rPr lang="en-US" baseline="-25000" dirty="0">
                <a:solidFill>
                  <a:srgbClr val="1F3DBD"/>
                </a:solidFill>
              </a:rPr>
              <a:t>2</a:t>
            </a:r>
            <a:r>
              <a:rPr lang="en-US" dirty="0">
                <a:solidFill>
                  <a:srgbClr val="1F3DBD"/>
                </a:solidFill>
              </a:rPr>
              <a:t>) and inversely proportional to the </a:t>
            </a:r>
            <a:r>
              <a:rPr lang="en-US" u="sng" dirty="0">
                <a:solidFill>
                  <a:srgbClr val="1F3DBD"/>
                </a:solidFill>
              </a:rPr>
              <a:t>square</a:t>
            </a:r>
            <a:r>
              <a:rPr lang="en-US" dirty="0">
                <a:solidFill>
                  <a:srgbClr val="1F3DBD"/>
                </a:solidFill>
              </a:rPr>
              <a:t> of the distance between them (r</a:t>
            </a:r>
            <a:r>
              <a:rPr lang="en-US" baseline="30000" dirty="0">
                <a:solidFill>
                  <a:srgbClr val="1F3DBD"/>
                </a:solidFill>
              </a:rPr>
              <a:t>2</a:t>
            </a:r>
            <a:r>
              <a:rPr lang="en-US" dirty="0">
                <a:solidFill>
                  <a:srgbClr val="1F3DBD"/>
                </a:solidFill>
              </a:rPr>
              <a:t>)</a:t>
            </a:r>
          </a:p>
          <a:p>
            <a:pPr lvl="1"/>
            <a:r>
              <a:rPr lang="en-US" dirty="0">
                <a:solidFill>
                  <a:srgbClr val="FF0000"/>
                </a:solidFill>
                <a:latin typeface="Apple Chancery" panose="03020702040506060504" pitchFamily="66" charset="-79"/>
                <a:cs typeface="Apple Chancery" panose="03020702040506060504" pitchFamily="66" charset="-79"/>
              </a:rPr>
              <a:t>Or, in equation form</a:t>
            </a:r>
            <a:r>
              <a:rPr lang="en-US" dirty="0"/>
              <a:t>:</a:t>
            </a:r>
          </a:p>
        </p:txBody>
      </p:sp>
      <mc:AlternateContent xmlns:mc="http://schemas.openxmlformats.org/markup-compatibility/2006" xmlns:a14="http://schemas.microsoft.com/office/drawing/2010/main">
        <mc:Choice Requires="a14">
          <p:sp>
            <p:nvSpPr>
              <p:cNvPr id="4" name="TextBox 3"/>
              <p:cNvSpPr txBox="1"/>
              <p:nvPr/>
            </p:nvSpPr>
            <p:spPr>
              <a:xfrm>
                <a:off x="3565004" y="5427317"/>
                <a:ext cx="1691273" cy="69884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charset="0"/>
                            </a:rPr>
                            <m:t>𝐹</m:t>
                          </m:r>
                        </m:e>
                        <m:sub>
                          <m:r>
                            <a:rPr lang="en-US" sz="2400" b="0" i="1" smtClean="0">
                              <a:latin typeface="Cambria Math" charset="0"/>
                            </a:rPr>
                            <m:t>𝑒</m:t>
                          </m:r>
                        </m:sub>
                      </m:sSub>
                      <m:r>
                        <a:rPr lang="en-US" sz="2400" b="0" i="1" smtClean="0">
                          <a:latin typeface="Cambria Math" charset="0"/>
                        </a:rPr>
                        <m:t>=</m:t>
                      </m:r>
                      <m:f>
                        <m:fPr>
                          <m:ctrlPr>
                            <a:rPr lang="mr-IN"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a:rPr lang="en-US" sz="2400" b="0" i="1" smtClean="0">
                                  <a:latin typeface="Cambria Math" charset="0"/>
                                </a:rPr>
                                <m:t>𝑘</m:t>
                              </m:r>
                            </m:e>
                            <m:sub>
                              <m:r>
                                <a:rPr lang="en-US" sz="2400" b="0" i="1" smtClean="0">
                                  <a:latin typeface="Cambria Math" charset="0"/>
                                </a:rPr>
                                <m:t>𝑒</m:t>
                              </m:r>
                            </m:sub>
                          </m:sSub>
                          <m:sSub>
                            <m:sSubPr>
                              <m:ctrlPr>
                                <a:rPr lang="en-US" sz="2400" b="0" i="1" smtClean="0">
                                  <a:latin typeface="Cambria Math" panose="02040503050406030204" pitchFamily="18" charset="0"/>
                                </a:rPr>
                              </m:ctrlPr>
                            </m:sSubPr>
                            <m:e>
                              <m:r>
                                <a:rPr lang="en-US" sz="2400" b="0" i="1" smtClean="0">
                                  <a:latin typeface="Cambria Math" charset="0"/>
                                </a:rPr>
                                <m:t>𝑞</m:t>
                              </m:r>
                            </m:e>
                            <m:sub>
                              <m:r>
                                <a:rPr lang="en-US" sz="2400" b="0" i="1" smtClean="0">
                                  <a:latin typeface="Cambria Math" charset="0"/>
                                </a:rPr>
                                <m:t>1</m:t>
                              </m:r>
                            </m:sub>
                          </m:sSub>
                          <m:sSub>
                            <m:sSubPr>
                              <m:ctrlPr>
                                <a:rPr lang="en-US" sz="2400" b="0" i="1" smtClean="0">
                                  <a:latin typeface="Cambria Math" panose="02040503050406030204" pitchFamily="18" charset="0"/>
                                </a:rPr>
                              </m:ctrlPr>
                            </m:sSubPr>
                            <m:e>
                              <m:r>
                                <a:rPr lang="en-US" sz="2400" b="0" i="1" smtClean="0">
                                  <a:latin typeface="Cambria Math" charset="0"/>
                                </a:rPr>
                                <m:t>𝑞</m:t>
                              </m:r>
                            </m:e>
                            <m:sub>
                              <m:r>
                                <a:rPr lang="en-US" sz="2400" b="0" i="1" smtClean="0">
                                  <a:latin typeface="Cambria Math" charset="0"/>
                                </a:rPr>
                                <m:t>2</m:t>
                              </m:r>
                            </m:sub>
                          </m:sSub>
                        </m:num>
                        <m:den>
                          <m:sSup>
                            <m:sSupPr>
                              <m:ctrlPr>
                                <a:rPr lang="mr-IN" sz="2400" b="0" i="1" smtClean="0">
                                  <a:latin typeface="Cambria Math" panose="02040503050406030204" pitchFamily="18" charset="0"/>
                                </a:rPr>
                              </m:ctrlPr>
                            </m:sSupPr>
                            <m:e>
                              <m:r>
                                <a:rPr lang="en-US" sz="2400" b="0" i="1" smtClean="0">
                                  <a:latin typeface="Cambria Math" charset="0"/>
                                </a:rPr>
                                <m:t>𝑟</m:t>
                              </m:r>
                            </m:e>
                            <m:sup>
                              <m:r>
                                <a:rPr lang="en-US" sz="2400" b="0" i="1" smtClean="0">
                                  <a:latin typeface="Cambria Math" charset="0"/>
                                </a:rPr>
                                <m:t>2</m:t>
                              </m:r>
                            </m:sup>
                          </m:sSup>
                        </m:den>
                      </m:f>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3565004" y="5427317"/>
                <a:ext cx="1691273" cy="698846"/>
              </a:xfrm>
              <a:prstGeom prst="rect">
                <a:avLst/>
              </a:prstGeom>
              <a:blipFill>
                <a:blip r:embed="rId2"/>
                <a:stretch>
                  <a:fillRect l="-2239" t="-1786" b="-8929"/>
                </a:stretch>
              </a:blipFill>
            </p:spPr>
            <p:txBody>
              <a:bodyPr/>
              <a:lstStyle/>
              <a:p>
                <a:r>
                  <a:rPr lang="en-US">
                    <a:noFill/>
                  </a:rPr>
                  <a:t> </a:t>
                </a:r>
              </a:p>
            </p:txBody>
          </p:sp>
        </mc:Fallback>
      </mc:AlternateContent>
      <p:sp>
        <p:nvSpPr>
          <p:cNvPr id="5" name="TextBox 4"/>
          <p:cNvSpPr txBox="1"/>
          <p:nvPr/>
        </p:nvSpPr>
        <p:spPr>
          <a:xfrm>
            <a:off x="4990059" y="6150364"/>
            <a:ext cx="4010122" cy="369332"/>
          </a:xfrm>
          <a:prstGeom prst="rect">
            <a:avLst/>
          </a:prstGeom>
          <a:noFill/>
        </p:spPr>
        <p:txBody>
          <a:bodyPr wrap="square" rtlCol="0">
            <a:spAutoFit/>
          </a:bodyPr>
          <a:lstStyle/>
          <a:p>
            <a:r>
              <a:rPr lang="en-US" i="1" dirty="0">
                <a:latin typeface="Times New Roman" panose="02020603050405020304" pitchFamily="18" charset="0"/>
                <a:ea typeface="Palatino Linotype" charset="0"/>
                <a:cs typeface="Times New Roman" panose="02020603050405020304" pitchFamily="18" charset="0"/>
              </a:rPr>
              <a:t>where </a:t>
            </a:r>
            <a:r>
              <a:rPr lang="en-US" i="1" dirty="0" err="1">
                <a:latin typeface="Times New Roman" panose="02020603050405020304" pitchFamily="18" charset="0"/>
                <a:ea typeface="Palatino Linotype" charset="0"/>
                <a:cs typeface="Times New Roman" panose="02020603050405020304" pitchFamily="18" charset="0"/>
              </a:rPr>
              <a:t>k</a:t>
            </a:r>
            <a:r>
              <a:rPr lang="en-US" i="1" baseline="-25000" dirty="0" err="1">
                <a:latin typeface="Times New Roman" panose="02020603050405020304" pitchFamily="18" charset="0"/>
                <a:ea typeface="Palatino Linotype" charset="0"/>
                <a:cs typeface="Times New Roman" panose="02020603050405020304" pitchFamily="18" charset="0"/>
              </a:rPr>
              <a:t>e</a:t>
            </a:r>
            <a:r>
              <a:rPr lang="en-US" i="1" dirty="0">
                <a:latin typeface="Times New Roman" panose="02020603050405020304" pitchFamily="18" charset="0"/>
                <a:ea typeface="Palatino Linotype" charset="0"/>
                <a:cs typeface="Times New Roman" panose="02020603050405020304" pitchFamily="18" charset="0"/>
              </a:rPr>
              <a:t> is a constant = 9.0 x 10</a:t>
            </a:r>
            <a:r>
              <a:rPr lang="en-US" i="1" baseline="30000" dirty="0">
                <a:latin typeface="Times New Roman" panose="02020603050405020304" pitchFamily="18" charset="0"/>
                <a:ea typeface="Palatino Linotype" charset="0"/>
                <a:cs typeface="Times New Roman" panose="02020603050405020304" pitchFamily="18" charset="0"/>
              </a:rPr>
              <a:t>9</a:t>
            </a:r>
            <a:r>
              <a:rPr lang="en-US" i="1" dirty="0">
                <a:latin typeface="Times New Roman" panose="02020603050405020304" pitchFamily="18" charset="0"/>
                <a:ea typeface="Palatino Linotype" charset="0"/>
                <a:cs typeface="Times New Roman" panose="02020603050405020304" pitchFamily="18" charset="0"/>
              </a:rPr>
              <a:t> Nm</a:t>
            </a:r>
            <a:r>
              <a:rPr lang="en-US" i="1" baseline="30000" dirty="0">
                <a:latin typeface="Times New Roman" panose="02020603050405020304" pitchFamily="18" charset="0"/>
                <a:ea typeface="Palatino Linotype" charset="0"/>
                <a:cs typeface="Times New Roman" panose="02020603050405020304" pitchFamily="18" charset="0"/>
              </a:rPr>
              <a:t>2</a:t>
            </a:r>
            <a:r>
              <a:rPr lang="en-US" i="1" dirty="0">
                <a:latin typeface="Times New Roman" panose="02020603050405020304" pitchFamily="18" charset="0"/>
                <a:ea typeface="Palatino Linotype" charset="0"/>
                <a:cs typeface="Times New Roman" panose="02020603050405020304" pitchFamily="18" charset="0"/>
              </a:rPr>
              <a:t>/C</a:t>
            </a:r>
            <a:r>
              <a:rPr lang="en-US" i="1" baseline="30000" dirty="0">
                <a:latin typeface="Times New Roman" panose="02020603050405020304" pitchFamily="18" charset="0"/>
                <a:ea typeface="Palatino Linotype" charset="0"/>
                <a:cs typeface="Times New Roman" panose="02020603050405020304" pitchFamily="18" charset="0"/>
              </a:rPr>
              <a:t>2</a:t>
            </a:r>
            <a:endParaRPr lang="en-US" i="1" dirty="0">
              <a:latin typeface="Times New Roman" panose="02020603050405020304" pitchFamily="18" charset="0"/>
              <a:ea typeface="Palatino Linotype" charset="0"/>
              <a:cs typeface="Times New Roman" panose="02020603050405020304" pitchFamily="18" charset="0"/>
            </a:endParaRPr>
          </a:p>
        </p:txBody>
      </p:sp>
      <p:sp>
        <p:nvSpPr>
          <p:cNvPr id="6" name="TextBox 5">
            <a:extLst>
              <a:ext uri="{FF2B5EF4-FFF2-40B4-BE49-F238E27FC236}">
                <a16:creationId xmlns:a16="http://schemas.microsoft.com/office/drawing/2014/main" id="{56BD4CB8-C487-9746-90D1-ED67D7BC47F8}"/>
              </a:ext>
            </a:extLst>
          </p:cNvPr>
          <p:cNvSpPr txBox="1"/>
          <p:nvPr/>
        </p:nvSpPr>
        <p:spPr>
          <a:xfrm>
            <a:off x="8438322" y="6421055"/>
            <a:ext cx="46839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4.)  </a:t>
            </a:r>
          </a:p>
        </p:txBody>
      </p:sp>
    </p:spTree>
    <p:extLst>
      <p:ext uri="{BB962C8B-B14F-4D97-AF65-F5344CB8AC3E}">
        <p14:creationId xmlns:p14="http://schemas.microsoft.com/office/powerpoint/2010/main" val="184490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dissolv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force vs. gravitational force</a:t>
            </a:r>
          </a:p>
        </p:txBody>
      </p:sp>
      <p:sp>
        <p:nvSpPr>
          <p:cNvPr id="3" name="Content Placeholder 2"/>
          <p:cNvSpPr>
            <a:spLocks noGrp="1"/>
          </p:cNvSpPr>
          <p:nvPr>
            <p:ph idx="1"/>
          </p:nvPr>
        </p:nvSpPr>
        <p:spPr>
          <a:xfrm>
            <a:off x="370390" y="1298222"/>
            <a:ext cx="8472668" cy="4570872"/>
          </a:xfrm>
        </p:spPr>
        <p:txBody>
          <a:bodyPr/>
          <a:lstStyle/>
          <a:p>
            <a:pPr marL="0" indent="0">
              <a:buNone/>
            </a:pPr>
            <a:r>
              <a:rPr lang="en-US" sz="2000" dirty="0">
                <a:solidFill>
                  <a:srgbClr val="FF0000"/>
                </a:solidFill>
                <a:latin typeface="Apple Chancery" panose="03020702040506060504" pitchFamily="66" charset="-79"/>
                <a:cs typeface="Apple Chancery" panose="03020702040506060504" pitchFamily="66" charset="-79"/>
              </a:rPr>
              <a:t>The form of Coulomb’s Law </a:t>
            </a:r>
            <a:r>
              <a:rPr lang="en-US" sz="2000" dirty="0"/>
              <a:t>is very similar to Newton’s law of universal gravitation! </a:t>
            </a:r>
          </a:p>
          <a:p>
            <a:pPr lvl="1"/>
            <a:r>
              <a:rPr lang="en-US" dirty="0">
                <a:solidFill>
                  <a:srgbClr val="FF0000"/>
                </a:solidFill>
                <a:latin typeface="Apple Chancery" panose="03020702040506060504" pitchFamily="66" charset="-79"/>
                <a:cs typeface="Apple Chancery" panose="03020702040506060504" pitchFamily="66" charset="-79"/>
              </a:rPr>
              <a:t>Both deal with forces </a:t>
            </a:r>
            <a:r>
              <a:rPr lang="en-US" dirty="0"/>
              <a:t>that are inversely related to the square of the distance between two object (so they’re called “inverse square laws”)</a:t>
            </a:r>
          </a:p>
          <a:p>
            <a:pPr lvl="1"/>
            <a:r>
              <a:rPr lang="en-US" dirty="0">
                <a:solidFill>
                  <a:srgbClr val="FF0000"/>
                </a:solidFill>
                <a:latin typeface="Apple Chancery" panose="03020702040506060504" pitchFamily="66" charset="-79"/>
                <a:cs typeface="Apple Chancery" panose="03020702040506060504" pitchFamily="66" charset="-79"/>
              </a:rPr>
              <a:t>Both are proportional to </a:t>
            </a:r>
            <a:r>
              <a:rPr lang="en-US" dirty="0"/>
              <a:t>the product of some aspect of the objects (charge vs. mass)</a:t>
            </a:r>
          </a:p>
          <a:p>
            <a:pPr lvl="1"/>
            <a:r>
              <a:rPr lang="en-US" dirty="0">
                <a:solidFill>
                  <a:srgbClr val="FF0000"/>
                </a:solidFill>
                <a:latin typeface="Apple Chancery" panose="03020702040506060504" pitchFamily="66" charset="-79"/>
                <a:cs typeface="Apple Chancery" panose="03020702040506060504" pitchFamily="66" charset="-79"/>
              </a:rPr>
              <a:t>Both have a constant </a:t>
            </a:r>
            <a:r>
              <a:rPr lang="en-US" dirty="0"/>
              <a:t>in front that makes everything work out</a:t>
            </a:r>
          </a:p>
          <a:p>
            <a:pPr lvl="1"/>
            <a:endParaRPr lang="en-US" dirty="0"/>
          </a:p>
          <a:p>
            <a:pPr marL="0" indent="0">
              <a:buNone/>
            </a:pPr>
            <a:r>
              <a:rPr lang="en-US" sz="2000" dirty="0">
                <a:solidFill>
                  <a:srgbClr val="FF0000"/>
                </a:solidFill>
                <a:latin typeface="Apple Chancery" panose="03020702040506060504" pitchFamily="66" charset="-79"/>
                <a:cs typeface="Apple Chancery" panose="03020702040506060504" pitchFamily="66" charset="-79"/>
              </a:rPr>
              <a:t>Which is stronger?</a:t>
            </a:r>
            <a:r>
              <a:rPr lang="en-US" sz="2000" dirty="0"/>
              <a:t> </a:t>
            </a:r>
            <a:endParaRPr lang="en-US" dirty="0"/>
          </a:p>
        </p:txBody>
      </p:sp>
      <p:sp>
        <p:nvSpPr>
          <p:cNvPr id="4" name="TextBox 3"/>
          <p:cNvSpPr txBox="1"/>
          <p:nvPr/>
        </p:nvSpPr>
        <p:spPr>
          <a:xfrm>
            <a:off x="705678" y="4460909"/>
            <a:ext cx="7981122" cy="1754326"/>
          </a:xfrm>
          <a:prstGeom prst="rect">
            <a:avLst/>
          </a:prstGeom>
          <a:noFill/>
        </p:spPr>
        <p:txBody>
          <a:bodyPr wrap="square" rtlCol="0">
            <a:spAutoFit/>
          </a:bodyPr>
          <a:lstStyle/>
          <a:p>
            <a:r>
              <a:rPr lang="en-US" dirty="0">
                <a:solidFill>
                  <a:srgbClr val="1F3DBD"/>
                </a:solidFill>
                <a:latin typeface="Times New Roman" panose="02020603050405020304" pitchFamily="18" charset="0"/>
                <a:ea typeface="Palatino Linotype" charset="0"/>
                <a:cs typeface="Times New Roman" panose="02020603050405020304" pitchFamily="18" charset="0"/>
              </a:rPr>
              <a:t>At the atomic level, electric force is </a:t>
            </a:r>
            <a:r>
              <a:rPr lang="en-US" u="sng" dirty="0">
                <a:solidFill>
                  <a:srgbClr val="1F3DBD"/>
                </a:solidFill>
                <a:latin typeface="Times New Roman" panose="02020603050405020304" pitchFamily="18" charset="0"/>
                <a:ea typeface="Palatino Linotype" charset="0"/>
                <a:cs typeface="Times New Roman" panose="02020603050405020304" pitchFamily="18" charset="0"/>
              </a:rPr>
              <a:t>way</a:t>
            </a:r>
            <a:r>
              <a:rPr lang="en-US" dirty="0">
                <a:solidFill>
                  <a:srgbClr val="1F3DBD"/>
                </a:solidFill>
                <a:latin typeface="Times New Roman" panose="02020603050405020304" pitchFamily="18" charset="0"/>
                <a:ea typeface="Palatino Linotype" charset="0"/>
                <a:cs typeface="Times New Roman" panose="02020603050405020304" pitchFamily="18" charset="0"/>
              </a:rPr>
              <a:t> stronger - for a hydrogen atom, the electrostatic attraction between the electrons and proton is 10</a:t>
            </a:r>
            <a:r>
              <a:rPr lang="en-US" baseline="30000" dirty="0">
                <a:solidFill>
                  <a:srgbClr val="1F3DBD"/>
                </a:solidFill>
                <a:latin typeface="Times New Roman" panose="02020603050405020304" pitchFamily="18" charset="0"/>
                <a:ea typeface="Palatino Linotype" charset="0"/>
                <a:cs typeface="Times New Roman" panose="02020603050405020304" pitchFamily="18" charset="0"/>
              </a:rPr>
              <a:t>23</a:t>
            </a:r>
            <a:r>
              <a:rPr lang="en-US" dirty="0">
                <a:solidFill>
                  <a:srgbClr val="1F3DBD"/>
                </a:solidFill>
                <a:latin typeface="Times New Roman" panose="02020603050405020304" pitchFamily="18" charset="0"/>
                <a:ea typeface="Palatino Linotype" charset="0"/>
                <a:cs typeface="Times New Roman" panose="02020603050405020304" pitchFamily="18" charset="0"/>
              </a:rPr>
              <a:t> times stronger than the gravitational pull between them!</a:t>
            </a:r>
          </a:p>
          <a:p>
            <a:endParaRPr lang="en-US" dirty="0">
              <a:solidFill>
                <a:srgbClr val="1F3DBD"/>
              </a:solidFill>
              <a:latin typeface="Times New Roman" panose="02020603050405020304" pitchFamily="18" charset="0"/>
              <a:ea typeface="Palatino Linotype" charset="0"/>
              <a:cs typeface="Times New Roman" panose="02020603050405020304" pitchFamily="18" charset="0"/>
            </a:endParaRPr>
          </a:p>
          <a:p>
            <a:r>
              <a:rPr lang="en-US" dirty="0">
                <a:solidFill>
                  <a:srgbClr val="1F3DBD"/>
                </a:solidFill>
                <a:latin typeface="Times New Roman" panose="02020603050405020304" pitchFamily="18" charset="0"/>
                <a:ea typeface="Palatino Linotype" charset="0"/>
                <a:cs typeface="Times New Roman" panose="02020603050405020304" pitchFamily="18" charset="0"/>
              </a:rPr>
              <a:t>At larger scales, it’s rare to have enough charge to exert a strong force, so gravity plays a bigger role at the macroscale.</a:t>
            </a:r>
          </a:p>
        </p:txBody>
      </p:sp>
      <p:sp>
        <p:nvSpPr>
          <p:cNvPr id="5" name="TextBox 4">
            <a:extLst>
              <a:ext uri="{FF2B5EF4-FFF2-40B4-BE49-F238E27FC236}">
                <a16:creationId xmlns:a16="http://schemas.microsoft.com/office/drawing/2014/main" id="{40FB890F-BAE3-5D42-A9BE-1E3ED4083D9A}"/>
              </a:ext>
            </a:extLst>
          </p:cNvPr>
          <p:cNvSpPr txBox="1"/>
          <p:nvPr/>
        </p:nvSpPr>
        <p:spPr>
          <a:xfrm>
            <a:off x="8438322" y="6340030"/>
            <a:ext cx="46839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5.)  </a:t>
            </a:r>
          </a:p>
        </p:txBody>
      </p:sp>
    </p:spTree>
    <p:extLst>
      <p:ext uri="{BB962C8B-B14F-4D97-AF65-F5344CB8AC3E}">
        <p14:creationId xmlns:p14="http://schemas.microsoft.com/office/powerpoint/2010/main" val="320529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dissolve">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dissolve">
                                      <p:cBhvr>
                                        <p:cTn id="3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- 15.10</a:t>
            </a:r>
          </a:p>
        </p:txBody>
      </p:sp>
      <p:sp>
        <p:nvSpPr>
          <p:cNvPr id="3" name="Content Placeholder 2"/>
          <p:cNvSpPr>
            <a:spLocks noGrp="1"/>
          </p:cNvSpPr>
          <p:nvPr>
            <p:ph idx="1"/>
          </p:nvPr>
        </p:nvSpPr>
        <p:spPr>
          <a:xfrm>
            <a:off x="378373" y="1247160"/>
            <a:ext cx="8229600" cy="763230"/>
          </a:xfrm>
        </p:spPr>
        <p:txBody>
          <a:bodyPr>
            <a:normAutofit/>
          </a:bodyPr>
          <a:lstStyle/>
          <a:p>
            <a:pPr marL="0" indent="0">
              <a:buNone/>
            </a:pPr>
            <a:r>
              <a:rPr lang="en-US" dirty="0">
                <a:solidFill>
                  <a:srgbClr val="FF0000"/>
                </a:solidFill>
                <a:latin typeface="Apple Chancery" panose="03020702040506060504" pitchFamily="66" charset="-79"/>
                <a:cs typeface="Apple Chancery" panose="03020702040506060504" pitchFamily="66" charset="-79"/>
              </a:rPr>
              <a:t>Calculate the magnitude and direction </a:t>
            </a:r>
            <a:r>
              <a:rPr lang="en-US" sz="2000" dirty="0"/>
              <a:t>of the Coulomb force on each of the three charges shown.</a:t>
            </a:r>
          </a:p>
        </p:txBody>
      </p:sp>
      <p:grpSp>
        <p:nvGrpSpPr>
          <p:cNvPr id="15" name="Group 14">
            <a:extLst>
              <a:ext uri="{FF2B5EF4-FFF2-40B4-BE49-F238E27FC236}">
                <a16:creationId xmlns:a16="http://schemas.microsoft.com/office/drawing/2014/main" id="{0DE35909-92E0-0249-8BCC-2772ABBBE700}"/>
              </a:ext>
            </a:extLst>
          </p:cNvPr>
          <p:cNvGrpSpPr/>
          <p:nvPr/>
        </p:nvGrpSpPr>
        <p:grpSpPr>
          <a:xfrm>
            <a:off x="1522071" y="2245132"/>
            <a:ext cx="5551292" cy="1475559"/>
            <a:chOff x="2283373" y="2263064"/>
            <a:chExt cx="4419600" cy="1174750"/>
          </a:xfrm>
        </p:grpSpPr>
        <p:sp>
          <p:nvSpPr>
            <p:cNvPr id="4" name="Line 16"/>
            <p:cNvSpPr>
              <a:spLocks noChangeShapeType="1"/>
            </p:cNvSpPr>
            <p:nvPr/>
          </p:nvSpPr>
          <p:spPr bwMode="auto">
            <a:xfrm>
              <a:off x="2283373" y="2769476"/>
              <a:ext cx="441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Oval 17"/>
            <p:cNvSpPr>
              <a:spLocks noChangeArrowheads="1"/>
            </p:cNvSpPr>
            <p:nvPr/>
          </p:nvSpPr>
          <p:spPr bwMode="auto">
            <a:xfrm>
              <a:off x="2597698" y="2644064"/>
              <a:ext cx="295275" cy="295275"/>
            </a:xfrm>
            <a:prstGeom prst="ellipse">
              <a:avLst/>
            </a:prstGeom>
            <a:solidFill>
              <a:srgbClr val="FF0000"/>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6" name="Object 2"/>
            <p:cNvGraphicFramePr>
              <a:graphicFrameLocks noChangeAspect="1"/>
            </p:cNvGraphicFramePr>
            <p:nvPr>
              <p:extLst>
                <p:ext uri="{D42A27DB-BD31-4B8C-83A1-F6EECF244321}">
                  <p14:modId xmlns:p14="http://schemas.microsoft.com/office/powerpoint/2010/main" val="1929629650"/>
                </p:ext>
              </p:extLst>
            </p:nvPr>
          </p:nvGraphicFramePr>
          <p:xfrm>
            <a:off x="2511973" y="2304339"/>
            <a:ext cx="492125" cy="263525"/>
          </p:xfrm>
          <a:graphic>
            <a:graphicData uri="http://schemas.openxmlformats.org/presentationml/2006/ole">
              <mc:AlternateContent xmlns:mc="http://schemas.openxmlformats.org/markup-compatibility/2006">
                <mc:Choice xmlns:v="urn:schemas-microsoft-com:vml" Requires="v">
                  <p:oleObj spid="_x0000_s3123" name="Equation" r:id="rId3" imgW="355600" imgH="190500" progId="Equation.DSMT4">
                    <p:embed/>
                  </p:oleObj>
                </mc:Choice>
                <mc:Fallback>
                  <p:oleObj name="Equation" r:id="rId3" imgW="355600" imgH="190500" progId="Equation.DSMT4">
                    <p:embed/>
                    <p:pic>
                      <p:nvPicPr>
                        <p:cNvPr id="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1973" y="2304339"/>
                          <a:ext cx="492125"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7" name="Object 3"/>
            <p:cNvGraphicFramePr>
              <a:graphicFrameLocks noChangeAspect="1"/>
            </p:cNvGraphicFramePr>
            <p:nvPr>
              <p:extLst>
                <p:ext uri="{D42A27DB-BD31-4B8C-83A1-F6EECF244321}">
                  <p14:modId xmlns:p14="http://schemas.microsoft.com/office/powerpoint/2010/main" val="231127128"/>
                </p:ext>
              </p:extLst>
            </p:nvPr>
          </p:nvGraphicFramePr>
          <p:xfrm>
            <a:off x="3578773" y="3226676"/>
            <a:ext cx="492125" cy="211138"/>
          </p:xfrm>
          <a:graphic>
            <a:graphicData uri="http://schemas.openxmlformats.org/presentationml/2006/ole">
              <mc:AlternateContent xmlns:mc="http://schemas.openxmlformats.org/markup-compatibility/2006">
                <mc:Choice xmlns:v="urn:schemas-microsoft-com:vml" Requires="v">
                  <p:oleObj spid="_x0000_s3124" name="Equation" r:id="rId5" imgW="355600" imgH="152400" progId="Equation.DSMT4">
                    <p:embed/>
                  </p:oleObj>
                </mc:Choice>
                <mc:Fallback>
                  <p:oleObj name="Equation" r:id="rId5" imgW="355600" imgH="152400" progId="Equation.DSMT4">
                    <p:embed/>
                    <p:pic>
                      <p:nvPicPr>
                        <p:cNvPr id="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8773" y="3226676"/>
                          <a:ext cx="492125"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 name="Oval 19"/>
            <p:cNvSpPr>
              <a:spLocks noChangeArrowheads="1"/>
            </p:cNvSpPr>
            <p:nvPr/>
          </p:nvSpPr>
          <p:spPr bwMode="auto">
            <a:xfrm>
              <a:off x="4721773" y="2644064"/>
              <a:ext cx="295275" cy="295275"/>
            </a:xfrm>
            <a:prstGeom prst="ellipse">
              <a:avLst/>
            </a:prstGeom>
            <a:solidFill>
              <a:srgbClr val="FF0000"/>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9" name="Object 4"/>
            <p:cNvGraphicFramePr>
              <a:graphicFrameLocks noChangeAspect="1"/>
            </p:cNvGraphicFramePr>
            <p:nvPr>
              <p:extLst>
                <p:ext uri="{D42A27DB-BD31-4B8C-83A1-F6EECF244321}">
                  <p14:modId xmlns:p14="http://schemas.microsoft.com/office/powerpoint/2010/main" val="657093530"/>
                </p:ext>
              </p:extLst>
            </p:nvPr>
          </p:nvGraphicFramePr>
          <p:xfrm>
            <a:off x="4569373" y="2263064"/>
            <a:ext cx="633413" cy="280987"/>
          </p:xfrm>
          <a:graphic>
            <a:graphicData uri="http://schemas.openxmlformats.org/presentationml/2006/ole">
              <mc:AlternateContent xmlns:mc="http://schemas.openxmlformats.org/markup-compatibility/2006">
                <mc:Choice xmlns:v="urn:schemas-microsoft-com:vml" Requires="v">
                  <p:oleObj spid="_x0000_s3125" name="Equation" r:id="rId7" imgW="457200" imgH="203200" progId="Equation.DSMT4">
                    <p:embed/>
                  </p:oleObj>
                </mc:Choice>
                <mc:Fallback>
                  <p:oleObj name="Equation" r:id="rId7" imgW="457200" imgH="203200" progId="Equation.DSMT4">
                    <p:embed/>
                    <p:pic>
                      <p:nvPicPr>
                        <p:cNvPr id="9"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69373" y="2263064"/>
                          <a:ext cx="633413" cy="280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0" name="Object 5"/>
            <p:cNvGraphicFramePr>
              <a:graphicFrameLocks noChangeAspect="1"/>
            </p:cNvGraphicFramePr>
            <p:nvPr>
              <p:extLst>
                <p:ext uri="{D42A27DB-BD31-4B8C-83A1-F6EECF244321}">
                  <p14:modId xmlns:p14="http://schemas.microsoft.com/office/powerpoint/2010/main" val="4215528365"/>
                </p:ext>
              </p:extLst>
            </p:nvPr>
          </p:nvGraphicFramePr>
          <p:xfrm>
            <a:off x="5864773" y="2304339"/>
            <a:ext cx="615950" cy="263525"/>
          </p:xfrm>
          <a:graphic>
            <a:graphicData uri="http://schemas.openxmlformats.org/presentationml/2006/ole">
              <mc:AlternateContent xmlns:mc="http://schemas.openxmlformats.org/markup-compatibility/2006">
                <mc:Choice xmlns:v="urn:schemas-microsoft-com:vml" Requires="v">
                  <p:oleObj spid="_x0000_s3126" name="Equation" r:id="rId9" imgW="444500" imgH="190500" progId="Equation.DSMT4">
                    <p:embed/>
                  </p:oleObj>
                </mc:Choice>
                <mc:Fallback>
                  <p:oleObj name="Equation" r:id="rId9" imgW="444500" imgH="190500" progId="Equation.DSMT4">
                    <p:embed/>
                    <p:pic>
                      <p:nvPicPr>
                        <p:cNvPr id="1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64773" y="2304339"/>
                          <a:ext cx="615950"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1" name="Oval 19"/>
            <p:cNvSpPr>
              <a:spLocks noChangeArrowheads="1"/>
            </p:cNvSpPr>
            <p:nvPr/>
          </p:nvSpPr>
          <p:spPr bwMode="auto">
            <a:xfrm>
              <a:off x="6102898" y="2644064"/>
              <a:ext cx="295275" cy="295275"/>
            </a:xfrm>
            <a:prstGeom prst="ellipse">
              <a:avLst/>
            </a:prstGeom>
            <a:solidFill>
              <a:srgbClr val="0000FF"/>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2" name="Straight Arrow Connector 25"/>
            <p:cNvCxnSpPr>
              <a:cxnSpLocks noChangeShapeType="1"/>
            </p:cNvCxnSpPr>
            <p:nvPr/>
          </p:nvCxnSpPr>
          <p:spPr bwMode="auto">
            <a:xfrm>
              <a:off x="2740573" y="3150476"/>
              <a:ext cx="2133600"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graphicFrame>
          <p:nvGraphicFramePr>
            <p:cNvPr id="13" name="Object 6"/>
            <p:cNvGraphicFramePr>
              <a:graphicFrameLocks noChangeAspect="1"/>
            </p:cNvGraphicFramePr>
            <p:nvPr>
              <p:extLst>
                <p:ext uri="{D42A27DB-BD31-4B8C-83A1-F6EECF244321}">
                  <p14:modId xmlns:p14="http://schemas.microsoft.com/office/powerpoint/2010/main" val="287389918"/>
                </p:ext>
              </p:extLst>
            </p:nvPr>
          </p:nvGraphicFramePr>
          <p:xfrm>
            <a:off x="5407573" y="3226676"/>
            <a:ext cx="492125" cy="211138"/>
          </p:xfrm>
          <a:graphic>
            <a:graphicData uri="http://schemas.openxmlformats.org/presentationml/2006/ole">
              <mc:AlternateContent xmlns:mc="http://schemas.openxmlformats.org/markup-compatibility/2006">
                <mc:Choice xmlns:v="urn:schemas-microsoft-com:vml" Requires="v">
                  <p:oleObj spid="_x0000_s3127" name="Equation" r:id="rId11" imgW="355600" imgH="152400" progId="Equation.DSMT4">
                    <p:embed/>
                  </p:oleObj>
                </mc:Choice>
                <mc:Fallback>
                  <p:oleObj name="Equation" r:id="rId11" imgW="355600" imgH="152400" progId="Equation.DSMT4">
                    <p:embed/>
                    <p:pic>
                      <p:nvPicPr>
                        <p:cNvPr id="13"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07573" y="3226676"/>
                          <a:ext cx="492125"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cxnSp>
          <p:nvCxnSpPr>
            <p:cNvPr id="14" name="Straight Arrow Connector 27"/>
            <p:cNvCxnSpPr>
              <a:cxnSpLocks noChangeShapeType="1"/>
            </p:cNvCxnSpPr>
            <p:nvPr/>
          </p:nvCxnSpPr>
          <p:spPr bwMode="auto">
            <a:xfrm>
              <a:off x="4874173" y="3150476"/>
              <a:ext cx="1371600"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grpSp>
      <p:sp>
        <p:nvSpPr>
          <p:cNvPr id="16" name="TextBox 15">
            <a:extLst>
              <a:ext uri="{FF2B5EF4-FFF2-40B4-BE49-F238E27FC236}">
                <a16:creationId xmlns:a16="http://schemas.microsoft.com/office/drawing/2014/main" id="{D9B17DFF-DD63-5049-BE10-B81361126A73}"/>
              </a:ext>
            </a:extLst>
          </p:cNvPr>
          <p:cNvSpPr txBox="1"/>
          <p:nvPr/>
        </p:nvSpPr>
        <p:spPr>
          <a:xfrm>
            <a:off x="8438322" y="6340030"/>
            <a:ext cx="46839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6.)  </a:t>
            </a:r>
          </a:p>
        </p:txBody>
      </p:sp>
    </p:spTree>
    <p:extLst>
      <p:ext uri="{BB962C8B-B14F-4D97-AF65-F5344CB8AC3E}">
        <p14:creationId xmlns:p14="http://schemas.microsoft.com/office/powerpoint/2010/main" val="3048106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6"/>
          <p:cNvSpPr>
            <a:spLocks noChangeShapeType="1"/>
          </p:cNvSpPr>
          <p:nvPr/>
        </p:nvSpPr>
        <p:spPr bwMode="auto">
          <a:xfrm>
            <a:off x="4169410" y="2235373"/>
            <a:ext cx="441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Oval 17"/>
          <p:cNvSpPr>
            <a:spLocks noChangeArrowheads="1"/>
          </p:cNvSpPr>
          <p:nvPr/>
        </p:nvSpPr>
        <p:spPr bwMode="auto">
          <a:xfrm>
            <a:off x="4483735" y="2109960"/>
            <a:ext cx="295275" cy="295275"/>
          </a:xfrm>
          <a:prstGeom prst="ellipse">
            <a:avLst/>
          </a:prstGeom>
          <a:solidFill>
            <a:srgbClr val="FF0000"/>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6" name="Object 7"/>
          <p:cNvGraphicFramePr>
            <a:graphicFrameLocks noChangeAspect="1"/>
          </p:cNvGraphicFramePr>
          <p:nvPr>
            <p:extLst>
              <p:ext uri="{D42A27DB-BD31-4B8C-83A1-F6EECF244321}">
                <p14:modId xmlns:p14="http://schemas.microsoft.com/office/powerpoint/2010/main" val="3422217502"/>
              </p:ext>
            </p:extLst>
          </p:nvPr>
        </p:nvGraphicFramePr>
        <p:xfrm>
          <a:off x="2742248" y="1406698"/>
          <a:ext cx="2127250" cy="703262"/>
        </p:xfrm>
        <a:graphic>
          <a:graphicData uri="http://schemas.openxmlformats.org/presentationml/2006/ole">
            <mc:AlternateContent xmlns:mc="http://schemas.openxmlformats.org/markup-compatibility/2006">
              <mc:Choice xmlns:v="urn:schemas-microsoft-com:vml" Requires="v">
                <p:oleObj spid="_x0000_s4157" name="Equation" r:id="rId3" imgW="1536700" imgH="508000" progId="Equation.DSMT4">
                  <p:embed/>
                </p:oleObj>
              </mc:Choice>
              <mc:Fallback>
                <p:oleObj name="Equation" r:id="rId3" imgW="1536700" imgH="508000" progId="Equation.DSMT4">
                  <p:embed/>
                  <p:pic>
                    <p:nvPicPr>
                      <p:cNvPr id="6"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2248" y="1406698"/>
                        <a:ext cx="2127250"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7" name="Oval 19"/>
          <p:cNvSpPr>
            <a:spLocks noChangeArrowheads="1"/>
          </p:cNvSpPr>
          <p:nvPr/>
        </p:nvSpPr>
        <p:spPr bwMode="auto">
          <a:xfrm>
            <a:off x="6607810" y="2109960"/>
            <a:ext cx="295275" cy="295275"/>
          </a:xfrm>
          <a:prstGeom prst="ellipse">
            <a:avLst/>
          </a:prstGeom>
          <a:solidFill>
            <a:srgbClr val="FF0000"/>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8" name="Object 8"/>
          <p:cNvGraphicFramePr>
            <a:graphicFrameLocks noChangeAspect="1"/>
          </p:cNvGraphicFramePr>
          <p:nvPr>
            <p:extLst>
              <p:ext uri="{D42A27DB-BD31-4B8C-83A1-F6EECF244321}">
                <p14:modId xmlns:p14="http://schemas.microsoft.com/office/powerpoint/2010/main" val="1918640687"/>
              </p:ext>
            </p:extLst>
          </p:nvPr>
        </p:nvGraphicFramePr>
        <p:xfrm>
          <a:off x="6455410" y="1728960"/>
          <a:ext cx="633413" cy="280988"/>
        </p:xfrm>
        <a:graphic>
          <a:graphicData uri="http://schemas.openxmlformats.org/presentationml/2006/ole">
            <mc:AlternateContent xmlns:mc="http://schemas.openxmlformats.org/markup-compatibility/2006">
              <mc:Choice xmlns:v="urn:schemas-microsoft-com:vml" Requires="v">
                <p:oleObj spid="_x0000_s4158" name="Equation" r:id="rId5" imgW="457200" imgH="203200" progId="Equation.DSMT4">
                  <p:embed/>
                </p:oleObj>
              </mc:Choice>
              <mc:Fallback>
                <p:oleObj name="Equation" r:id="rId5" imgW="457200" imgH="203200" progId="Equation.DSMT4">
                  <p:embed/>
                  <p:pic>
                    <p:nvPicPr>
                      <p:cNvPr id="8"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5410" y="1728960"/>
                        <a:ext cx="633413" cy="280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9" name="Object 9"/>
          <p:cNvGraphicFramePr>
            <a:graphicFrameLocks noChangeAspect="1"/>
          </p:cNvGraphicFramePr>
          <p:nvPr>
            <p:extLst>
              <p:ext uri="{D42A27DB-BD31-4B8C-83A1-F6EECF244321}">
                <p14:modId xmlns:p14="http://schemas.microsoft.com/office/powerpoint/2010/main" val="3286671836"/>
              </p:ext>
            </p:extLst>
          </p:nvPr>
        </p:nvGraphicFramePr>
        <p:xfrm>
          <a:off x="7750810" y="1770235"/>
          <a:ext cx="615950" cy="263525"/>
        </p:xfrm>
        <a:graphic>
          <a:graphicData uri="http://schemas.openxmlformats.org/presentationml/2006/ole">
            <mc:AlternateContent xmlns:mc="http://schemas.openxmlformats.org/markup-compatibility/2006">
              <mc:Choice xmlns:v="urn:schemas-microsoft-com:vml" Requires="v">
                <p:oleObj spid="_x0000_s4159" name="Equation" r:id="rId7" imgW="444500" imgH="190500" progId="Equation.DSMT4">
                  <p:embed/>
                </p:oleObj>
              </mc:Choice>
              <mc:Fallback>
                <p:oleObj name="Equation" r:id="rId7" imgW="444500" imgH="190500" progId="Equation.DSMT4">
                  <p:embed/>
                  <p:pic>
                    <p:nvPicPr>
                      <p:cNvPr id="9"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50810" y="1770235"/>
                        <a:ext cx="615950"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0" name="Oval 19"/>
          <p:cNvSpPr>
            <a:spLocks noChangeArrowheads="1"/>
          </p:cNvSpPr>
          <p:nvPr/>
        </p:nvSpPr>
        <p:spPr bwMode="auto">
          <a:xfrm>
            <a:off x="7988935" y="2109960"/>
            <a:ext cx="295275" cy="295275"/>
          </a:xfrm>
          <a:prstGeom prst="ellipse">
            <a:avLst/>
          </a:prstGeom>
          <a:solidFill>
            <a:srgbClr val="0000FF"/>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11" name="Object 10"/>
          <p:cNvGraphicFramePr>
            <a:graphicFrameLocks noChangeAspect="1"/>
          </p:cNvGraphicFramePr>
          <p:nvPr>
            <p:extLst>
              <p:ext uri="{D42A27DB-BD31-4B8C-83A1-F6EECF244321}">
                <p14:modId xmlns:p14="http://schemas.microsoft.com/office/powerpoint/2010/main" val="3749956784"/>
              </p:ext>
            </p:extLst>
          </p:nvPr>
        </p:nvGraphicFramePr>
        <p:xfrm>
          <a:off x="740410" y="863773"/>
          <a:ext cx="930275" cy="400050"/>
        </p:xfrm>
        <a:graphic>
          <a:graphicData uri="http://schemas.openxmlformats.org/presentationml/2006/ole">
            <mc:AlternateContent xmlns:mc="http://schemas.openxmlformats.org/markup-compatibility/2006">
              <mc:Choice xmlns:v="urn:schemas-microsoft-com:vml" Requires="v">
                <p:oleObj spid="_x0000_s4160" name="Equation" r:id="rId9" imgW="533400" imgH="228600" progId="Equation.DSMT4">
                  <p:embed/>
                </p:oleObj>
              </mc:Choice>
              <mc:Fallback>
                <p:oleObj name="Equation" r:id="rId9" imgW="533400" imgH="228600" progId="Equation.DSMT4">
                  <p:embed/>
                  <p:pic>
                    <p:nvPicPr>
                      <p:cNvPr id="11"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0410" y="863773"/>
                        <a:ext cx="93027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cxnSp>
        <p:nvCxnSpPr>
          <p:cNvPr id="12" name="Straight Arrow Connector 42"/>
          <p:cNvCxnSpPr>
            <a:cxnSpLocks noChangeShapeType="1"/>
          </p:cNvCxnSpPr>
          <p:nvPr/>
        </p:nvCxnSpPr>
        <p:spPr bwMode="auto">
          <a:xfrm rot="10800000">
            <a:off x="3407410" y="2159173"/>
            <a:ext cx="1066800" cy="1587"/>
          </a:xfrm>
          <a:prstGeom prst="straightConnector1">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44"/>
          <p:cNvCxnSpPr>
            <a:cxnSpLocks noChangeShapeType="1"/>
          </p:cNvCxnSpPr>
          <p:nvPr/>
        </p:nvCxnSpPr>
        <p:spPr bwMode="auto">
          <a:xfrm flipV="1">
            <a:off x="4855210" y="2311573"/>
            <a:ext cx="1143000" cy="1587"/>
          </a:xfrm>
          <a:prstGeom prst="straightConnector1">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14" name="Object 13"/>
          <p:cNvGraphicFramePr>
            <a:graphicFrameLocks noChangeAspect="1"/>
          </p:cNvGraphicFramePr>
          <p:nvPr>
            <p:extLst>
              <p:ext uri="{D42A27DB-BD31-4B8C-83A1-F6EECF244321}">
                <p14:modId xmlns:p14="http://schemas.microsoft.com/office/powerpoint/2010/main" val="996441181"/>
              </p:ext>
            </p:extLst>
          </p:nvPr>
        </p:nvGraphicFramePr>
        <p:xfrm>
          <a:off x="4548823" y="2463973"/>
          <a:ext cx="1671637" cy="703262"/>
        </p:xfrm>
        <a:graphic>
          <a:graphicData uri="http://schemas.openxmlformats.org/presentationml/2006/ole">
            <mc:AlternateContent xmlns:mc="http://schemas.openxmlformats.org/markup-compatibility/2006">
              <mc:Choice xmlns:v="urn:schemas-microsoft-com:vml" Requires="v">
                <p:oleObj spid="_x0000_s4161" name="Equation" r:id="rId11" imgW="1206500" imgH="508000" progId="Equation.DSMT4">
                  <p:embed/>
                </p:oleObj>
              </mc:Choice>
              <mc:Fallback>
                <p:oleObj name="Equation" r:id="rId11" imgW="1206500" imgH="508000" progId="Equation.DSMT4">
                  <p:embed/>
                  <p:pic>
                    <p:nvPicPr>
                      <p:cNvPr id="14"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48823" y="2463973"/>
                        <a:ext cx="1671637"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696982979"/>
              </p:ext>
            </p:extLst>
          </p:nvPr>
        </p:nvGraphicFramePr>
        <p:xfrm>
          <a:off x="2372753" y="3678084"/>
          <a:ext cx="5378057" cy="808716"/>
        </p:xfrm>
        <a:graphic>
          <a:graphicData uri="http://schemas.openxmlformats.org/presentationml/2006/ole">
            <mc:AlternateContent xmlns:mc="http://schemas.openxmlformats.org/markup-compatibility/2006">
              <mc:Choice xmlns:v="urn:schemas-microsoft-com:vml" Requires="v">
                <p:oleObj spid="_x0000_s4162" name="Equation" r:id="rId13" imgW="3378200" imgH="508000" progId="Equation.DSMT4">
                  <p:embed/>
                </p:oleObj>
              </mc:Choice>
              <mc:Fallback>
                <p:oleObj name="Equation" r:id="rId13" imgW="3378200" imgH="508000" progId="Equation.DSMT4">
                  <p:embed/>
                  <p:pic>
                    <p:nvPicPr>
                      <p:cNvPr id="15"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72753" y="3678084"/>
                        <a:ext cx="5378057" cy="808716"/>
                      </a:xfrm>
                      <a:prstGeom prst="rect">
                        <a:avLst/>
                      </a:prstGeom>
                      <a:noFill/>
                      <a:ln>
                        <a:noFill/>
                      </a:ln>
                      <a:effectLst/>
                    </p:spPr>
                  </p:pic>
                </p:oleObj>
              </mc:Fallback>
            </mc:AlternateContent>
          </a:graphicData>
        </a:graphic>
      </p:graphicFrame>
      <p:sp>
        <p:nvSpPr>
          <p:cNvPr id="16" name="Rectangle 48"/>
          <p:cNvSpPr>
            <a:spLocks noChangeArrowheads="1"/>
          </p:cNvSpPr>
          <p:nvPr/>
        </p:nvSpPr>
        <p:spPr bwMode="auto">
          <a:xfrm>
            <a:off x="511810" y="787573"/>
            <a:ext cx="1447800" cy="5334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7" name="TextBox 16"/>
          <p:cNvSpPr txBox="1"/>
          <p:nvPr/>
        </p:nvSpPr>
        <p:spPr>
          <a:xfrm>
            <a:off x="457200" y="2315274"/>
            <a:ext cx="2771248" cy="1200329"/>
          </a:xfrm>
          <a:prstGeom prst="rect">
            <a:avLst/>
          </a:prstGeom>
          <a:noFill/>
        </p:spPr>
        <p:txBody>
          <a:bodyPr wrap="square" rtlCol="0">
            <a:spAutoFit/>
          </a:bodyPr>
          <a:lstStyle/>
          <a:p>
            <a:r>
              <a:rPr lang="en-US" i="1" dirty="0">
                <a:solidFill>
                  <a:srgbClr val="1F3DBD"/>
                </a:solidFill>
                <a:latin typeface="Palatino Linotype" charset="0"/>
                <a:ea typeface="Palatino Linotype" charset="0"/>
                <a:cs typeface="Palatino Linotype" charset="0"/>
              </a:rPr>
              <a:t>We define the +/- directions, just like before. Here, let’s take left to be negative and right to be positive.</a:t>
            </a:r>
          </a:p>
        </p:txBody>
      </p:sp>
      <p:sp>
        <p:nvSpPr>
          <p:cNvPr id="18" name="TextBox 17">
            <a:extLst>
              <a:ext uri="{FF2B5EF4-FFF2-40B4-BE49-F238E27FC236}">
                <a16:creationId xmlns:a16="http://schemas.microsoft.com/office/drawing/2014/main" id="{4B8CE7F9-DB5E-CF49-9B15-7A1F95065377}"/>
              </a:ext>
            </a:extLst>
          </p:cNvPr>
          <p:cNvSpPr txBox="1"/>
          <p:nvPr/>
        </p:nvSpPr>
        <p:spPr>
          <a:xfrm>
            <a:off x="232992" y="5004606"/>
            <a:ext cx="8796759" cy="1200329"/>
          </a:xfrm>
          <a:prstGeom prst="rect">
            <a:avLst/>
          </a:prstGeom>
          <a:noFill/>
        </p:spPr>
        <p:txBody>
          <a:bodyPr wrap="square" rtlCol="0">
            <a:spAutoFit/>
          </a:bodyPr>
          <a:lstStyle/>
          <a:p>
            <a:r>
              <a:rPr lang="en-US" i="1" dirty="0">
                <a:solidFill>
                  <a:srgbClr val="1F3DBD"/>
                </a:solidFill>
                <a:latin typeface="Palatino Linotype" charset="0"/>
                <a:ea typeface="Palatino Linotype" charset="0"/>
                <a:cs typeface="Palatino Linotype" charset="0"/>
              </a:rPr>
              <a:t>Notice the sign of the force on each charge is due to whether you are seeing attraction or repulsion between the two interacting charges, not because a particular charge is positive or negative.  THAT IS, THERE ARE NO NEGATIVE SIGNS IN THE “q” PART OF THE EQUATION!</a:t>
            </a:r>
          </a:p>
        </p:txBody>
      </p:sp>
      <p:sp>
        <p:nvSpPr>
          <p:cNvPr id="19" name="TextBox 18">
            <a:extLst>
              <a:ext uri="{FF2B5EF4-FFF2-40B4-BE49-F238E27FC236}">
                <a16:creationId xmlns:a16="http://schemas.microsoft.com/office/drawing/2014/main" id="{C65728E6-6A89-0747-A349-EE7B16C39B57}"/>
              </a:ext>
            </a:extLst>
          </p:cNvPr>
          <p:cNvSpPr txBox="1"/>
          <p:nvPr/>
        </p:nvSpPr>
        <p:spPr>
          <a:xfrm>
            <a:off x="8438322" y="6340030"/>
            <a:ext cx="46839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7.)  </a:t>
            </a:r>
          </a:p>
        </p:txBody>
      </p:sp>
    </p:spTree>
    <p:extLst>
      <p:ext uri="{BB962C8B-B14F-4D97-AF65-F5344CB8AC3E}">
        <p14:creationId xmlns:p14="http://schemas.microsoft.com/office/powerpoint/2010/main" val="1180811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6"/>
          <p:cNvSpPr>
            <a:spLocks noChangeShapeType="1"/>
          </p:cNvSpPr>
          <p:nvPr/>
        </p:nvSpPr>
        <p:spPr bwMode="auto">
          <a:xfrm>
            <a:off x="4556760" y="2206470"/>
            <a:ext cx="441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Oval 17"/>
          <p:cNvSpPr>
            <a:spLocks noChangeArrowheads="1"/>
          </p:cNvSpPr>
          <p:nvPr/>
        </p:nvSpPr>
        <p:spPr bwMode="auto">
          <a:xfrm>
            <a:off x="4871085" y="2081058"/>
            <a:ext cx="295275" cy="295275"/>
          </a:xfrm>
          <a:prstGeom prst="ellipse">
            <a:avLst/>
          </a:prstGeom>
          <a:solidFill>
            <a:srgbClr val="FF0000"/>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6" name="Object 2"/>
          <p:cNvGraphicFramePr>
            <a:graphicFrameLocks noChangeAspect="1"/>
          </p:cNvGraphicFramePr>
          <p:nvPr>
            <p:extLst>
              <p:ext uri="{D42A27DB-BD31-4B8C-83A1-F6EECF244321}">
                <p14:modId xmlns:p14="http://schemas.microsoft.com/office/powerpoint/2010/main" val="1593606323"/>
              </p:ext>
            </p:extLst>
          </p:nvPr>
        </p:nvGraphicFramePr>
        <p:xfrm>
          <a:off x="6191374" y="1250805"/>
          <a:ext cx="1955041" cy="646331"/>
        </p:xfrm>
        <a:graphic>
          <a:graphicData uri="http://schemas.openxmlformats.org/presentationml/2006/ole">
            <mc:AlternateContent xmlns:mc="http://schemas.openxmlformats.org/markup-compatibility/2006">
              <mc:Choice xmlns:v="urn:schemas-microsoft-com:vml" Requires="v">
                <p:oleObj spid="_x0000_s5261" name="Equation" r:id="rId3" imgW="1536700" imgH="508000" progId="Equation.DSMT4">
                  <p:embed/>
                </p:oleObj>
              </mc:Choice>
              <mc:Fallback>
                <p:oleObj name="Equation" r:id="rId3" imgW="1536700" imgH="508000" progId="Equation.DSMT4">
                  <p:embed/>
                  <p:pic>
                    <p:nvPicPr>
                      <p:cNvPr id="6" name="Object 2"/>
                      <p:cNvPicPr>
                        <a:picLocks noChangeAspect="1" noChangeArrowheads="1"/>
                      </p:cNvPicPr>
                      <p:nvPr/>
                    </p:nvPicPr>
                    <p:blipFill>
                      <a:blip r:embed="rId4"/>
                      <a:srcRect/>
                      <a:stretch>
                        <a:fillRect/>
                      </a:stretch>
                    </p:blipFill>
                    <p:spPr bwMode="auto">
                      <a:xfrm>
                        <a:off x="6191374" y="1250805"/>
                        <a:ext cx="1955041" cy="646331"/>
                      </a:xfrm>
                      <a:prstGeom prst="rect">
                        <a:avLst/>
                      </a:prstGeom>
                      <a:noFill/>
                      <a:ln>
                        <a:noFill/>
                      </a:ln>
                      <a:effectLst/>
                    </p:spPr>
                  </p:pic>
                </p:oleObj>
              </mc:Fallback>
            </mc:AlternateContent>
          </a:graphicData>
        </a:graphic>
      </p:graphicFrame>
      <p:sp>
        <p:nvSpPr>
          <p:cNvPr id="7" name="Oval 19"/>
          <p:cNvSpPr>
            <a:spLocks noChangeArrowheads="1"/>
          </p:cNvSpPr>
          <p:nvPr/>
        </p:nvSpPr>
        <p:spPr bwMode="auto">
          <a:xfrm>
            <a:off x="6995160" y="2081058"/>
            <a:ext cx="295275" cy="295275"/>
          </a:xfrm>
          <a:prstGeom prst="ellipse">
            <a:avLst/>
          </a:prstGeom>
          <a:solidFill>
            <a:srgbClr val="FF0000"/>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8" name="Object 3"/>
          <p:cNvGraphicFramePr>
            <a:graphicFrameLocks noChangeAspect="1"/>
          </p:cNvGraphicFramePr>
          <p:nvPr>
            <p:extLst>
              <p:ext uri="{D42A27DB-BD31-4B8C-83A1-F6EECF244321}">
                <p14:modId xmlns:p14="http://schemas.microsoft.com/office/powerpoint/2010/main" val="4126855597"/>
              </p:ext>
            </p:extLst>
          </p:nvPr>
        </p:nvGraphicFramePr>
        <p:xfrm>
          <a:off x="6309360" y="2054070"/>
          <a:ext cx="633413" cy="280988"/>
        </p:xfrm>
        <a:graphic>
          <a:graphicData uri="http://schemas.openxmlformats.org/presentationml/2006/ole">
            <mc:AlternateContent xmlns:mc="http://schemas.openxmlformats.org/markup-compatibility/2006">
              <mc:Choice xmlns:v="urn:schemas-microsoft-com:vml" Requires="v">
                <p:oleObj spid="_x0000_s5262" name="Equation" r:id="rId5" imgW="457200" imgH="203200" progId="Equation.DSMT4">
                  <p:embed/>
                </p:oleObj>
              </mc:Choice>
              <mc:Fallback>
                <p:oleObj name="Equation" r:id="rId5" imgW="457200" imgH="203200" progId="Equation.DSMT4">
                  <p:embed/>
                  <p:pic>
                    <p:nvPicPr>
                      <p:cNvPr id="8"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9360" y="2054070"/>
                        <a:ext cx="633413" cy="280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9" name="Object 4"/>
          <p:cNvGraphicFramePr>
            <a:graphicFrameLocks noChangeAspect="1"/>
          </p:cNvGraphicFramePr>
          <p:nvPr>
            <p:extLst>
              <p:ext uri="{D42A27DB-BD31-4B8C-83A1-F6EECF244321}">
                <p14:modId xmlns:p14="http://schemas.microsoft.com/office/powerpoint/2010/main" val="558742040"/>
              </p:ext>
            </p:extLst>
          </p:nvPr>
        </p:nvGraphicFramePr>
        <p:xfrm>
          <a:off x="8138160" y="1741333"/>
          <a:ext cx="615950" cy="263525"/>
        </p:xfrm>
        <a:graphic>
          <a:graphicData uri="http://schemas.openxmlformats.org/presentationml/2006/ole">
            <mc:AlternateContent xmlns:mc="http://schemas.openxmlformats.org/markup-compatibility/2006">
              <mc:Choice xmlns:v="urn:schemas-microsoft-com:vml" Requires="v">
                <p:oleObj spid="_x0000_s5263" name="Equation" r:id="rId7" imgW="444500" imgH="190500" progId="Equation.DSMT4">
                  <p:embed/>
                </p:oleObj>
              </mc:Choice>
              <mc:Fallback>
                <p:oleObj name="Equation" r:id="rId7" imgW="444500" imgH="190500" progId="Equation.DSMT4">
                  <p:embed/>
                  <p:pic>
                    <p:nvPicPr>
                      <p:cNvPr id="9"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38160" y="1741333"/>
                        <a:ext cx="615950"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0" name="Oval 19"/>
          <p:cNvSpPr>
            <a:spLocks noChangeArrowheads="1"/>
          </p:cNvSpPr>
          <p:nvPr/>
        </p:nvSpPr>
        <p:spPr bwMode="auto">
          <a:xfrm>
            <a:off x="8376285" y="2081058"/>
            <a:ext cx="295275" cy="295275"/>
          </a:xfrm>
          <a:prstGeom prst="ellipse">
            <a:avLst/>
          </a:prstGeom>
          <a:solidFill>
            <a:srgbClr val="0000FF"/>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11" name="Object 5"/>
          <p:cNvGraphicFramePr>
            <a:graphicFrameLocks noChangeAspect="1"/>
          </p:cNvGraphicFramePr>
          <p:nvPr>
            <p:extLst>
              <p:ext uri="{D42A27DB-BD31-4B8C-83A1-F6EECF244321}">
                <p14:modId xmlns:p14="http://schemas.microsoft.com/office/powerpoint/2010/main" val="1516525517"/>
              </p:ext>
            </p:extLst>
          </p:nvPr>
        </p:nvGraphicFramePr>
        <p:xfrm>
          <a:off x="997585" y="1444470"/>
          <a:ext cx="1039813" cy="400050"/>
        </p:xfrm>
        <a:graphic>
          <a:graphicData uri="http://schemas.openxmlformats.org/presentationml/2006/ole">
            <mc:AlternateContent xmlns:mc="http://schemas.openxmlformats.org/markup-compatibility/2006">
              <mc:Choice xmlns:v="urn:schemas-microsoft-com:vml" Requires="v">
                <p:oleObj spid="_x0000_s5264" name="Equation" r:id="rId9" imgW="596900" imgH="228600" progId="Equation.DSMT4">
                  <p:embed/>
                </p:oleObj>
              </mc:Choice>
              <mc:Fallback>
                <p:oleObj name="Equation" r:id="rId9" imgW="596900" imgH="228600" progId="Equation.DSMT4">
                  <p:embed/>
                  <p:pic>
                    <p:nvPicPr>
                      <p:cNvPr id="11"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7585" y="1444470"/>
                        <a:ext cx="10398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cxnSp>
        <p:nvCxnSpPr>
          <p:cNvPr id="12" name="Straight Arrow Connector 44"/>
          <p:cNvCxnSpPr>
            <a:cxnSpLocks noChangeShapeType="1"/>
          </p:cNvCxnSpPr>
          <p:nvPr/>
        </p:nvCxnSpPr>
        <p:spPr bwMode="auto">
          <a:xfrm flipV="1">
            <a:off x="6918960" y="2435070"/>
            <a:ext cx="1143000" cy="1588"/>
          </a:xfrm>
          <a:prstGeom prst="straightConnector1">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13" name="Object 6"/>
          <p:cNvGraphicFramePr>
            <a:graphicFrameLocks noChangeAspect="1"/>
          </p:cNvGraphicFramePr>
          <p:nvPr>
            <p:extLst>
              <p:ext uri="{D42A27DB-BD31-4B8C-83A1-F6EECF244321}">
                <p14:modId xmlns:p14="http://schemas.microsoft.com/office/powerpoint/2010/main" val="1024613748"/>
              </p:ext>
            </p:extLst>
          </p:nvPr>
        </p:nvGraphicFramePr>
        <p:xfrm>
          <a:off x="6832654" y="2563657"/>
          <a:ext cx="1744252" cy="676624"/>
        </p:xfrm>
        <a:graphic>
          <a:graphicData uri="http://schemas.openxmlformats.org/presentationml/2006/ole">
            <mc:AlternateContent xmlns:mc="http://schemas.openxmlformats.org/markup-compatibility/2006">
              <mc:Choice xmlns:v="urn:schemas-microsoft-com:vml" Requires="v">
                <p:oleObj spid="_x0000_s5265" name="Equation" r:id="rId11" imgW="1308100" imgH="508000" progId="Equation.DSMT4">
                  <p:embed/>
                </p:oleObj>
              </mc:Choice>
              <mc:Fallback>
                <p:oleObj name="Equation" r:id="rId11" imgW="1308100" imgH="508000" progId="Equation.DSMT4">
                  <p:embed/>
                  <p:pic>
                    <p:nvPicPr>
                      <p:cNvPr id="13"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32654" y="2563657"/>
                        <a:ext cx="1744252" cy="676624"/>
                      </a:xfrm>
                      <a:prstGeom prst="rect">
                        <a:avLst/>
                      </a:prstGeom>
                      <a:noFill/>
                      <a:ln>
                        <a:noFill/>
                      </a:ln>
                      <a:effectLst/>
                    </p:spPr>
                  </p:pic>
                </p:oleObj>
              </mc:Fallback>
            </mc:AlternateContent>
          </a:graphicData>
        </a:graphic>
      </p:graphicFrame>
      <p:graphicFrame>
        <p:nvGraphicFramePr>
          <p:cNvPr id="14" name="Object 7"/>
          <p:cNvGraphicFramePr>
            <a:graphicFrameLocks noChangeAspect="1"/>
          </p:cNvGraphicFramePr>
          <p:nvPr>
            <p:extLst>
              <p:ext uri="{D42A27DB-BD31-4B8C-83A1-F6EECF244321}">
                <p14:modId xmlns:p14="http://schemas.microsoft.com/office/powerpoint/2010/main" val="1594008032"/>
              </p:ext>
            </p:extLst>
          </p:nvPr>
        </p:nvGraphicFramePr>
        <p:xfrm>
          <a:off x="772160" y="2751549"/>
          <a:ext cx="5080000" cy="703263"/>
        </p:xfrm>
        <a:graphic>
          <a:graphicData uri="http://schemas.openxmlformats.org/presentationml/2006/ole">
            <mc:AlternateContent xmlns:mc="http://schemas.openxmlformats.org/markup-compatibility/2006">
              <mc:Choice xmlns:v="urn:schemas-microsoft-com:vml" Requires="v">
                <p:oleObj spid="_x0000_s5266" name="Equation" r:id="rId13" imgW="3670300" imgH="508000" progId="Equation.DSMT4">
                  <p:embed/>
                </p:oleObj>
              </mc:Choice>
              <mc:Fallback>
                <p:oleObj name="Equation" r:id="rId13" imgW="3670300" imgH="508000" progId="Equation.DSMT4">
                  <p:embed/>
                  <p:pic>
                    <p:nvPicPr>
                      <p:cNvPr id="14"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2160" y="2751549"/>
                        <a:ext cx="5080000"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 name="Rectangle 48"/>
          <p:cNvSpPr>
            <a:spLocks noChangeArrowheads="1"/>
          </p:cNvSpPr>
          <p:nvPr/>
        </p:nvSpPr>
        <p:spPr bwMode="auto">
          <a:xfrm>
            <a:off x="822960" y="1368270"/>
            <a:ext cx="1447800" cy="5334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6" name="Straight Arrow Connector 32"/>
          <p:cNvCxnSpPr>
            <a:cxnSpLocks noChangeShapeType="1"/>
          </p:cNvCxnSpPr>
          <p:nvPr/>
        </p:nvCxnSpPr>
        <p:spPr bwMode="auto">
          <a:xfrm flipV="1">
            <a:off x="6918960" y="1976283"/>
            <a:ext cx="1143000" cy="1587"/>
          </a:xfrm>
          <a:prstGeom prst="straightConnector1">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17" name="Object 8"/>
          <p:cNvGraphicFramePr>
            <a:graphicFrameLocks noChangeAspect="1"/>
          </p:cNvGraphicFramePr>
          <p:nvPr>
            <p:extLst>
              <p:ext uri="{D42A27DB-BD31-4B8C-83A1-F6EECF244321}">
                <p14:modId xmlns:p14="http://schemas.microsoft.com/office/powerpoint/2010/main" val="645598021"/>
              </p:ext>
            </p:extLst>
          </p:nvPr>
        </p:nvGraphicFramePr>
        <p:xfrm>
          <a:off x="4779010" y="1833408"/>
          <a:ext cx="492125" cy="263525"/>
        </p:xfrm>
        <a:graphic>
          <a:graphicData uri="http://schemas.openxmlformats.org/presentationml/2006/ole">
            <mc:AlternateContent xmlns:mc="http://schemas.openxmlformats.org/markup-compatibility/2006">
              <mc:Choice xmlns:v="urn:schemas-microsoft-com:vml" Requires="v">
                <p:oleObj spid="_x0000_s5267" name="Equation" r:id="rId15" imgW="355600" imgH="190500" progId="Equation.DSMT4">
                  <p:embed/>
                </p:oleObj>
              </mc:Choice>
              <mc:Fallback>
                <p:oleObj name="Equation" r:id="rId15" imgW="355600" imgH="190500" progId="Equation.DSMT4">
                  <p:embed/>
                  <p:pic>
                    <p:nvPicPr>
                      <p:cNvPr id="17"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79010" y="1833408"/>
                        <a:ext cx="492125"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8" name="TextBox 17"/>
          <p:cNvSpPr txBox="1"/>
          <p:nvPr/>
        </p:nvSpPr>
        <p:spPr>
          <a:xfrm>
            <a:off x="5378299" y="284603"/>
            <a:ext cx="3581190" cy="923330"/>
          </a:xfrm>
          <a:prstGeom prst="rect">
            <a:avLst/>
          </a:prstGeom>
          <a:noFill/>
        </p:spPr>
        <p:txBody>
          <a:bodyPr wrap="square" rtlCol="0">
            <a:spAutoFit/>
          </a:bodyPr>
          <a:lstStyle/>
          <a:p>
            <a:r>
              <a:rPr lang="en-US" i="1" dirty="0">
                <a:solidFill>
                  <a:srgbClr val="1F3DBD"/>
                </a:solidFill>
                <a:latin typeface="Palatino Linotype" charset="0"/>
                <a:ea typeface="Palatino Linotype" charset="0"/>
                <a:cs typeface="Palatino Linotype" charset="0"/>
              </a:rPr>
              <a:t>This is the same magnitude but opposite direction as the force by the 1.5 𝝁C on the 6 𝝁C charge - N3L!</a:t>
            </a:r>
          </a:p>
        </p:txBody>
      </p:sp>
      <p:sp>
        <p:nvSpPr>
          <p:cNvPr id="19" name="Line 16"/>
          <p:cNvSpPr>
            <a:spLocks noChangeShapeType="1"/>
          </p:cNvSpPr>
          <p:nvPr/>
        </p:nvSpPr>
        <p:spPr bwMode="auto">
          <a:xfrm>
            <a:off x="4533610" y="4677346"/>
            <a:ext cx="441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Oval 17"/>
          <p:cNvSpPr>
            <a:spLocks noChangeArrowheads="1"/>
          </p:cNvSpPr>
          <p:nvPr/>
        </p:nvSpPr>
        <p:spPr bwMode="auto">
          <a:xfrm>
            <a:off x="4847935" y="4551933"/>
            <a:ext cx="295275" cy="295275"/>
          </a:xfrm>
          <a:prstGeom prst="ellipse">
            <a:avLst/>
          </a:prstGeom>
          <a:solidFill>
            <a:srgbClr val="FF0000"/>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21" name="Object 9"/>
          <p:cNvGraphicFramePr>
            <a:graphicFrameLocks noChangeAspect="1"/>
          </p:cNvGraphicFramePr>
          <p:nvPr>
            <p:extLst>
              <p:ext uri="{D42A27DB-BD31-4B8C-83A1-F6EECF244321}">
                <p14:modId xmlns:p14="http://schemas.microsoft.com/office/powerpoint/2010/main" val="2579722182"/>
              </p:ext>
            </p:extLst>
          </p:nvPr>
        </p:nvGraphicFramePr>
        <p:xfrm>
          <a:off x="6927163" y="3774404"/>
          <a:ext cx="1757759" cy="621955"/>
        </p:xfrm>
        <a:graphic>
          <a:graphicData uri="http://schemas.openxmlformats.org/presentationml/2006/ole">
            <mc:AlternateContent xmlns:mc="http://schemas.openxmlformats.org/markup-compatibility/2006">
              <mc:Choice xmlns:v="urn:schemas-microsoft-com:vml" Requires="v">
                <p:oleObj spid="_x0000_s5268" name="Equation" r:id="rId17" imgW="1435100" imgH="508000" progId="Equation.DSMT4">
                  <p:embed/>
                </p:oleObj>
              </mc:Choice>
              <mc:Fallback>
                <p:oleObj name="Equation" r:id="rId17" imgW="1435100" imgH="508000" progId="Equation.DSMT4">
                  <p:embed/>
                  <p:pic>
                    <p:nvPicPr>
                      <p:cNvPr id="21"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927163" y="3774404"/>
                        <a:ext cx="1757759" cy="621955"/>
                      </a:xfrm>
                      <a:prstGeom prst="rect">
                        <a:avLst/>
                      </a:prstGeom>
                      <a:noFill/>
                      <a:ln>
                        <a:noFill/>
                      </a:ln>
                      <a:effectLst/>
                    </p:spPr>
                  </p:pic>
                </p:oleObj>
              </mc:Fallback>
            </mc:AlternateContent>
          </a:graphicData>
        </a:graphic>
      </p:graphicFrame>
      <p:sp>
        <p:nvSpPr>
          <p:cNvPr id="22" name="Oval 19"/>
          <p:cNvSpPr>
            <a:spLocks noChangeArrowheads="1"/>
          </p:cNvSpPr>
          <p:nvPr/>
        </p:nvSpPr>
        <p:spPr bwMode="auto">
          <a:xfrm>
            <a:off x="6972010" y="4551933"/>
            <a:ext cx="295275" cy="295275"/>
          </a:xfrm>
          <a:prstGeom prst="ellipse">
            <a:avLst/>
          </a:prstGeom>
          <a:solidFill>
            <a:srgbClr val="FF0000"/>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23" name="Object 10"/>
          <p:cNvGraphicFramePr>
            <a:graphicFrameLocks noChangeAspect="1"/>
          </p:cNvGraphicFramePr>
          <p:nvPr>
            <p:extLst>
              <p:ext uri="{D42A27DB-BD31-4B8C-83A1-F6EECF244321}">
                <p14:modId xmlns:p14="http://schemas.microsoft.com/office/powerpoint/2010/main" val="3177141180"/>
              </p:ext>
            </p:extLst>
          </p:nvPr>
        </p:nvGraphicFramePr>
        <p:xfrm>
          <a:off x="6286210" y="4524946"/>
          <a:ext cx="633413" cy="280987"/>
        </p:xfrm>
        <a:graphic>
          <a:graphicData uri="http://schemas.openxmlformats.org/presentationml/2006/ole">
            <mc:AlternateContent xmlns:mc="http://schemas.openxmlformats.org/markup-compatibility/2006">
              <mc:Choice xmlns:v="urn:schemas-microsoft-com:vml" Requires="v">
                <p:oleObj spid="_x0000_s5269" name="Equation" r:id="rId19" imgW="457200" imgH="203200" progId="Equation.DSMT4">
                  <p:embed/>
                </p:oleObj>
              </mc:Choice>
              <mc:Fallback>
                <p:oleObj name="Equation" r:id="rId19" imgW="457200" imgH="203200" progId="Equation.DSMT4">
                  <p:embed/>
                  <p:pic>
                    <p:nvPicPr>
                      <p:cNvPr id="23"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286210" y="4524946"/>
                        <a:ext cx="633413" cy="280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24" name="Object 11"/>
          <p:cNvGraphicFramePr>
            <a:graphicFrameLocks noChangeAspect="1"/>
          </p:cNvGraphicFramePr>
          <p:nvPr>
            <p:extLst>
              <p:ext uri="{D42A27DB-BD31-4B8C-83A1-F6EECF244321}">
                <p14:modId xmlns:p14="http://schemas.microsoft.com/office/powerpoint/2010/main" val="4239815014"/>
              </p:ext>
            </p:extLst>
          </p:nvPr>
        </p:nvGraphicFramePr>
        <p:xfrm>
          <a:off x="7754648" y="4636520"/>
          <a:ext cx="615950" cy="263525"/>
        </p:xfrm>
        <a:graphic>
          <a:graphicData uri="http://schemas.openxmlformats.org/presentationml/2006/ole">
            <mc:AlternateContent xmlns:mc="http://schemas.openxmlformats.org/markup-compatibility/2006">
              <mc:Choice xmlns:v="urn:schemas-microsoft-com:vml" Requires="v">
                <p:oleObj spid="_x0000_s5270" name="Equation" r:id="rId21" imgW="444500" imgH="190500" progId="Equation.DSMT4">
                  <p:embed/>
                </p:oleObj>
              </mc:Choice>
              <mc:Fallback>
                <p:oleObj name="Equation" r:id="rId21" imgW="444500" imgH="190500" progId="Equation.DSMT4">
                  <p:embed/>
                  <p:pic>
                    <p:nvPicPr>
                      <p:cNvPr id="24"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54648" y="4636520"/>
                        <a:ext cx="615950"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25" name="Oval 19"/>
          <p:cNvSpPr>
            <a:spLocks noChangeArrowheads="1"/>
          </p:cNvSpPr>
          <p:nvPr/>
        </p:nvSpPr>
        <p:spPr bwMode="auto">
          <a:xfrm>
            <a:off x="8353135" y="4551933"/>
            <a:ext cx="295275" cy="295275"/>
          </a:xfrm>
          <a:prstGeom prst="ellipse">
            <a:avLst/>
          </a:prstGeom>
          <a:solidFill>
            <a:srgbClr val="0000FF"/>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26" name="Object 12"/>
          <p:cNvGraphicFramePr>
            <a:graphicFrameLocks noChangeAspect="1"/>
          </p:cNvGraphicFramePr>
          <p:nvPr/>
        </p:nvGraphicFramePr>
        <p:xfrm>
          <a:off x="1053148" y="3857471"/>
          <a:ext cx="928687" cy="400050"/>
        </p:xfrm>
        <a:graphic>
          <a:graphicData uri="http://schemas.openxmlformats.org/presentationml/2006/ole">
            <mc:AlternateContent xmlns:mc="http://schemas.openxmlformats.org/markup-compatibility/2006">
              <mc:Choice xmlns:v="urn:schemas-microsoft-com:vml" Requires="v">
                <p:oleObj spid="_x0000_s5271" name="Equation" r:id="rId23" imgW="533400" imgH="228600" progId="Equation.DSMT4">
                  <p:embed/>
                </p:oleObj>
              </mc:Choice>
              <mc:Fallback>
                <p:oleObj name="Equation" r:id="rId23" imgW="533400" imgH="228600" progId="Equation.DSMT4">
                  <p:embed/>
                  <p:pic>
                    <p:nvPicPr>
                      <p:cNvPr id="26"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053148" y="3857471"/>
                        <a:ext cx="928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cxnSp>
        <p:nvCxnSpPr>
          <p:cNvPr id="27" name="Straight Arrow Connector 52"/>
          <p:cNvCxnSpPr>
            <a:cxnSpLocks noChangeShapeType="1"/>
          </p:cNvCxnSpPr>
          <p:nvPr/>
        </p:nvCxnSpPr>
        <p:spPr bwMode="auto">
          <a:xfrm rot="10800000" flipV="1">
            <a:off x="7435560" y="4923408"/>
            <a:ext cx="984250" cy="15875"/>
          </a:xfrm>
          <a:prstGeom prst="straightConnector1">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28" name="Object 13"/>
          <p:cNvGraphicFramePr>
            <a:graphicFrameLocks noChangeAspect="1"/>
          </p:cNvGraphicFramePr>
          <p:nvPr>
            <p:extLst>
              <p:ext uri="{D42A27DB-BD31-4B8C-83A1-F6EECF244321}">
                <p14:modId xmlns:p14="http://schemas.microsoft.com/office/powerpoint/2010/main" val="3705565994"/>
              </p:ext>
            </p:extLst>
          </p:nvPr>
        </p:nvGraphicFramePr>
        <p:xfrm>
          <a:off x="7138125" y="5047184"/>
          <a:ext cx="1592835" cy="617886"/>
        </p:xfrm>
        <a:graphic>
          <a:graphicData uri="http://schemas.openxmlformats.org/presentationml/2006/ole">
            <mc:AlternateContent xmlns:mc="http://schemas.openxmlformats.org/markup-compatibility/2006">
              <mc:Choice xmlns:v="urn:schemas-microsoft-com:vml" Requires="v">
                <p:oleObj spid="_x0000_s5272" name="Equation" r:id="rId25" imgW="1308100" imgH="508000" progId="Equation.DSMT4">
                  <p:embed/>
                </p:oleObj>
              </mc:Choice>
              <mc:Fallback>
                <p:oleObj name="Equation" r:id="rId25" imgW="1308100" imgH="508000" progId="Equation.DSMT4">
                  <p:embed/>
                  <p:pic>
                    <p:nvPicPr>
                      <p:cNvPr id="28"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138125" y="5047184"/>
                        <a:ext cx="1592835" cy="617886"/>
                      </a:xfrm>
                      <a:prstGeom prst="rect">
                        <a:avLst/>
                      </a:prstGeom>
                      <a:noFill/>
                      <a:ln>
                        <a:noFill/>
                      </a:ln>
                      <a:effectLst/>
                    </p:spPr>
                  </p:pic>
                </p:oleObj>
              </mc:Fallback>
            </mc:AlternateContent>
          </a:graphicData>
        </a:graphic>
      </p:graphicFrame>
      <p:graphicFrame>
        <p:nvGraphicFramePr>
          <p:cNvPr id="29" name="Object 14"/>
          <p:cNvGraphicFramePr>
            <a:graphicFrameLocks noChangeAspect="1"/>
          </p:cNvGraphicFramePr>
          <p:nvPr>
            <p:extLst>
              <p:ext uri="{D42A27DB-BD31-4B8C-83A1-F6EECF244321}">
                <p14:modId xmlns:p14="http://schemas.microsoft.com/office/powerpoint/2010/main" val="2846971620"/>
              </p:ext>
            </p:extLst>
          </p:nvPr>
        </p:nvGraphicFramePr>
        <p:xfrm>
          <a:off x="772160" y="5570830"/>
          <a:ext cx="4938712" cy="703262"/>
        </p:xfrm>
        <a:graphic>
          <a:graphicData uri="http://schemas.openxmlformats.org/presentationml/2006/ole">
            <mc:AlternateContent xmlns:mc="http://schemas.openxmlformats.org/markup-compatibility/2006">
              <mc:Choice xmlns:v="urn:schemas-microsoft-com:vml" Requires="v">
                <p:oleObj spid="_x0000_s5273" name="Equation" r:id="rId27" imgW="3568700" imgH="508000" progId="Equation.DSMT4">
                  <p:embed/>
                </p:oleObj>
              </mc:Choice>
              <mc:Fallback>
                <p:oleObj name="Equation" r:id="rId27" imgW="3568700" imgH="508000" progId="Equation.DSMT4">
                  <p:embed/>
                  <p:pic>
                    <p:nvPicPr>
                      <p:cNvPr id="29"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72160" y="5570830"/>
                        <a:ext cx="4938712"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30" name="Rectangle 55"/>
          <p:cNvSpPr>
            <a:spLocks noChangeArrowheads="1"/>
          </p:cNvSpPr>
          <p:nvPr/>
        </p:nvSpPr>
        <p:spPr bwMode="auto">
          <a:xfrm>
            <a:off x="822960" y="3781271"/>
            <a:ext cx="1447800" cy="5334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31" name="Object 15"/>
          <p:cNvGraphicFramePr>
            <a:graphicFrameLocks noChangeAspect="1"/>
          </p:cNvGraphicFramePr>
          <p:nvPr>
            <p:extLst>
              <p:ext uri="{D42A27DB-BD31-4B8C-83A1-F6EECF244321}">
                <p14:modId xmlns:p14="http://schemas.microsoft.com/office/powerpoint/2010/main" val="1136320176"/>
              </p:ext>
            </p:extLst>
          </p:nvPr>
        </p:nvGraphicFramePr>
        <p:xfrm>
          <a:off x="4755860" y="4304283"/>
          <a:ext cx="492125" cy="263525"/>
        </p:xfrm>
        <a:graphic>
          <a:graphicData uri="http://schemas.openxmlformats.org/presentationml/2006/ole">
            <mc:AlternateContent xmlns:mc="http://schemas.openxmlformats.org/markup-compatibility/2006">
              <mc:Choice xmlns:v="urn:schemas-microsoft-com:vml" Requires="v">
                <p:oleObj spid="_x0000_s5274" name="Equation" r:id="rId29" imgW="355600" imgH="190500" progId="Equation.DSMT4">
                  <p:embed/>
                </p:oleObj>
              </mc:Choice>
              <mc:Fallback>
                <p:oleObj name="Equation" r:id="rId29" imgW="355600" imgH="190500" progId="Equation.DSMT4">
                  <p:embed/>
                  <p:pic>
                    <p:nvPicPr>
                      <p:cNvPr id="31"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755860" y="4304283"/>
                        <a:ext cx="492125"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cxnSp>
        <p:nvCxnSpPr>
          <p:cNvPr id="32" name="Straight Arrow Connector 59"/>
          <p:cNvCxnSpPr>
            <a:cxnSpLocks noChangeShapeType="1"/>
          </p:cNvCxnSpPr>
          <p:nvPr/>
        </p:nvCxnSpPr>
        <p:spPr bwMode="auto">
          <a:xfrm rot="10800000" flipV="1">
            <a:off x="7441910" y="4466208"/>
            <a:ext cx="984250" cy="15875"/>
          </a:xfrm>
          <a:prstGeom prst="straightConnector1">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34" name="Straight Connector 33"/>
          <p:cNvCxnSpPr/>
          <p:nvPr/>
        </p:nvCxnSpPr>
        <p:spPr>
          <a:xfrm>
            <a:off x="483476" y="3555792"/>
            <a:ext cx="838725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4CE1833-FA80-B44A-887B-D43AB6769025}"/>
              </a:ext>
            </a:extLst>
          </p:cNvPr>
          <p:cNvSpPr txBox="1"/>
          <p:nvPr/>
        </p:nvSpPr>
        <p:spPr>
          <a:xfrm>
            <a:off x="8438322" y="6340030"/>
            <a:ext cx="46839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8.)  </a:t>
            </a:r>
          </a:p>
        </p:txBody>
      </p:sp>
    </p:spTree>
    <p:extLst>
      <p:ext uri="{BB962C8B-B14F-4D97-AF65-F5344CB8AC3E}">
        <p14:creationId xmlns:p14="http://schemas.microsoft.com/office/powerpoint/2010/main" val="1570592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8785"/>
          </a:xfrm>
        </p:spPr>
        <p:txBody>
          <a:bodyPr/>
          <a:lstStyle/>
          <a:p>
            <a:r>
              <a:rPr lang="en-US" dirty="0"/>
              <a:t>Example - 15.11</a:t>
            </a:r>
          </a:p>
        </p:txBody>
      </p:sp>
      <p:sp>
        <p:nvSpPr>
          <p:cNvPr id="3" name="Content Placeholder 2"/>
          <p:cNvSpPr>
            <a:spLocks noGrp="1"/>
          </p:cNvSpPr>
          <p:nvPr>
            <p:ph idx="1"/>
          </p:nvPr>
        </p:nvSpPr>
        <p:spPr>
          <a:xfrm>
            <a:off x="300958" y="1124544"/>
            <a:ext cx="8112102" cy="845888"/>
          </a:xfrm>
        </p:spPr>
        <p:txBody>
          <a:bodyPr/>
          <a:lstStyle/>
          <a:p>
            <a:pPr marL="0" indent="0">
              <a:buNone/>
            </a:pPr>
            <a:r>
              <a:rPr lang="en-US" sz="2000" dirty="0"/>
              <a:t>What’s the (net) force on the charge at the origin?</a:t>
            </a:r>
          </a:p>
        </p:txBody>
      </p:sp>
      <p:sp>
        <p:nvSpPr>
          <p:cNvPr id="4" name="Line 16"/>
          <p:cNvSpPr>
            <a:spLocks noChangeShapeType="1"/>
          </p:cNvSpPr>
          <p:nvPr/>
        </p:nvSpPr>
        <p:spPr bwMode="auto">
          <a:xfrm>
            <a:off x="2750085" y="3659263"/>
            <a:ext cx="441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Oval 17"/>
          <p:cNvSpPr>
            <a:spLocks noChangeArrowheads="1"/>
          </p:cNvSpPr>
          <p:nvPr/>
        </p:nvSpPr>
        <p:spPr bwMode="auto">
          <a:xfrm>
            <a:off x="3064410" y="3533851"/>
            <a:ext cx="295275" cy="295275"/>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endParaRPr lang="en-US" altLang="en-US" sz="2400"/>
          </a:p>
        </p:txBody>
      </p:sp>
      <p:graphicFrame>
        <p:nvGraphicFramePr>
          <p:cNvPr id="6" name="Object 2"/>
          <p:cNvGraphicFramePr>
            <a:graphicFrameLocks noChangeAspect="1"/>
          </p:cNvGraphicFramePr>
          <p:nvPr>
            <p:extLst>
              <p:ext uri="{D42A27DB-BD31-4B8C-83A1-F6EECF244321}">
                <p14:modId xmlns:p14="http://schemas.microsoft.com/office/powerpoint/2010/main" val="1300087336"/>
              </p:ext>
            </p:extLst>
          </p:nvPr>
        </p:nvGraphicFramePr>
        <p:xfrm>
          <a:off x="2681823" y="3219526"/>
          <a:ext cx="474662" cy="228600"/>
        </p:xfrm>
        <a:graphic>
          <a:graphicData uri="http://schemas.openxmlformats.org/presentationml/2006/ole">
            <mc:AlternateContent xmlns:mc="http://schemas.openxmlformats.org/markup-compatibility/2006">
              <mc:Choice xmlns:v="urn:schemas-microsoft-com:vml" Requires="v">
                <p:oleObj spid="_x0000_s6195" name="Equation" r:id="rId3" imgW="342900" imgH="165100" progId="Equation.DSMT4">
                  <p:embed/>
                </p:oleObj>
              </mc:Choice>
              <mc:Fallback>
                <p:oleObj name="Equation" r:id="rId3" imgW="342900" imgH="165100" progId="Equation.DSMT4">
                  <p:embed/>
                  <p:pic>
                    <p:nvPicPr>
                      <p:cNvPr id="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1823" y="3219526"/>
                        <a:ext cx="4746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7" name="Object 3"/>
          <p:cNvGraphicFramePr>
            <a:graphicFrameLocks noChangeAspect="1"/>
          </p:cNvGraphicFramePr>
          <p:nvPr>
            <p:extLst>
              <p:ext uri="{D42A27DB-BD31-4B8C-83A1-F6EECF244321}">
                <p14:modId xmlns:p14="http://schemas.microsoft.com/office/powerpoint/2010/main" val="3410377301"/>
              </p:ext>
            </p:extLst>
          </p:nvPr>
        </p:nvGraphicFramePr>
        <p:xfrm>
          <a:off x="2750085" y="3964063"/>
          <a:ext cx="369888" cy="211138"/>
        </p:xfrm>
        <a:graphic>
          <a:graphicData uri="http://schemas.openxmlformats.org/presentationml/2006/ole">
            <mc:AlternateContent xmlns:mc="http://schemas.openxmlformats.org/markup-compatibility/2006">
              <mc:Choice xmlns:v="urn:schemas-microsoft-com:vml" Requires="v">
                <p:oleObj spid="_x0000_s6196" name="Equation" r:id="rId5" imgW="266700" imgH="152400" progId="Equation.DSMT4">
                  <p:embed/>
                </p:oleObj>
              </mc:Choice>
              <mc:Fallback>
                <p:oleObj name="Equation" r:id="rId5" imgW="266700" imgH="152400" progId="Equation.DSMT4">
                  <p:embed/>
                  <p:pic>
                    <p:nvPicPr>
                      <p:cNvPr id="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0085" y="3964063"/>
                        <a:ext cx="369888"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 name="Oval 19"/>
          <p:cNvSpPr>
            <a:spLocks noChangeArrowheads="1"/>
          </p:cNvSpPr>
          <p:nvPr/>
        </p:nvSpPr>
        <p:spPr bwMode="auto">
          <a:xfrm>
            <a:off x="6026685" y="3506863"/>
            <a:ext cx="295275" cy="295275"/>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endParaRPr lang="en-US" altLang="en-US" sz="2400"/>
          </a:p>
        </p:txBody>
      </p:sp>
      <p:graphicFrame>
        <p:nvGraphicFramePr>
          <p:cNvPr id="9" name="Object 4"/>
          <p:cNvGraphicFramePr>
            <a:graphicFrameLocks noChangeAspect="1"/>
          </p:cNvGraphicFramePr>
          <p:nvPr>
            <p:extLst>
              <p:ext uri="{D42A27DB-BD31-4B8C-83A1-F6EECF244321}">
                <p14:modId xmlns:p14="http://schemas.microsoft.com/office/powerpoint/2010/main" val="2302316402"/>
              </p:ext>
            </p:extLst>
          </p:nvPr>
        </p:nvGraphicFramePr>
        <p:xfrm>
          <a:off x="5877460" y="3260801"/>
          <a:ext cx="474663" cy="211137"/>
        </p:xfrm>
        <a:graphic>
          <a:graphicData uri="http://schemas.openxmlformats.org/presentationml/2006/ole">
            <mc:AlternateContent xmlns:mc="http://schemas.openxmlformats.org/markup-compatibility/2006">
              <mc:Choice xmlns:v="urn:schemas-microsoft-com:vml" Requires="v">
                <p:oleObj spid="_x0000_s6197" name="Equation" r:id="rId7" imgW="342900" imgH="152400" progId="Equation.DSMT4">
                  <p:embed/>
                </p:oleObj>
              </mc:Choice>
              <mc:Fallback>
                <p:oleObj name="Equation" r:id="rId7" imgW="342900" imgH="152400" progId="Equation.DSMT4">
                  <p:embed/>
                  <p:pic>
                    <p:nvPicPr>
                      <p:cNvPr id="9"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77460" y="3260801"/>
                        <a:ext cx="474663"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0" name="Object 5"/>
          <p:cNvGraphicFramePr>
            <a:graphicFrameLocks noChangeAspect="1"/>
          </p:cNvGraphicFramePr>
          <p:nvPr>
            <p:extLst>
              <p:ext uri="{D42A27DB-BD31-4B8C-83A1-F6EECF244321}">
                <p14:modId xmlns:p14="http://schemas.microsoft.com/office/powerpoint/2010/main" val="768818466"/>
              </p:ext>
            </p:extLst>
          </p:nvPr>
        </p:nvGraphicFramePr>
        <p:xfrm>
          <a:off x="2386548" y="4487938"/>
          <a:ext cx="581025" cy="211138"/>
        </p:xfrm>
        <a:graphic>
          <a:graphicData uri="http://schemas.openxmlformats.org/presentationml/2006/ole">
            <mc:AlternateContent xmlns:mc="http://schemas.openxmlformats.org/markup-compatibility/2006">
              <mc:Choice xmlns:v="urn:schemas-microsoft-com:vml" Requires="v">
                <p:oleObj spid="_x0000_s6198" name="Equation" r:id="rId9" imgW="419100" imgH="152400" progId="Equation.DSMT4">
                  <p:embed/>
                </p:oleObj>
              </mc:Choice>
              <mc:Fallback>
                <p:oleObj name="Equation" r:id="rId9" imgW="419100" imgH="152400" progId="Equation.DSMT4">
                  <p:embed/>
                  <p:pic>
                    <p:nvPicPr>
                      <p:cNvPr id="1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86548" y="4487938"/>
                        <a:ext cx="581025"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1" name="Oval 19"/>
          <p:cNvSpPr>
            <a:spLocks noChangeArrowheads="1"/>
          </p:cNvSpPr>
          <p:nvPr/>
        </p:nvSpPr>
        <p:spPr bwMode="auto">
          <a:xfrm>
            <a:off x="3054885" y="4421263"/>
            <a:ext cx="295275" cy="295275"/>
          </a:xfrm>
          <a:prstGeom prst="ellipse">
            <a:avLst/>
          </a:prstGeom>
          <a:solidFill>
            <a:srgbClr val="0000FF"/>
          </a:solidFill>
          <a:ln w="9525">
            <a:solidFill>
              <a:schemeClr val="tx1"/>
            </a:solidFill>
            <a:round/>
            <a:headEnd/>
            <a:tailEnd/>
          </a:ln>
        </p:spPr>
        <p:txBody>
          <a:bodyPr wrap="none"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endParaRPr lang="en-US" altLang="en-US" sz="2400"/>
          </a:p>
        </p:txBody>
      </p:sp>
      <p:graphicFrame>
        <p:nvGraphicFramePr>
          <p:cNvPr id="12" name="Object 6"/>
          <p:cNvGraphicFramePr>
            <a:graphicFrameLocks noChangeAspect="1"/>
          </p:cNvGraphicFramePr>
          <p:nvPr>
            <p:extLst>
              <p:ext uri="{D42A27DB-BD31-4B8C-83A1-F6EECF244321}">
                <p14:modId xmlns:p14="http://schemas.microsoft.com/office/powerpoint/2010/main" val="1329758571"/>
              </p:ext>
            </p:extLst>
          </p:nvPr>
        </p:nvGraphicFramePr>
        <p:xfrm>
          <a:off x="4316948" y="3430663"/>
          <a:ext cx="404812" cy="211138"/>
        </p:xfrm>
        <a:graphic>
          <a:graphicData uri="http://schemas.openxmlformats.org/presentationml/2006/ole">
            <mc:AlternateContent xmlns:mc="http://schemas.openxmlformats.org/markup-compatibility/2006">
              <mc:Choice xmlns:v="urn:schemas-microsoft-com:vml" Requires="v">
                <p:oleObj spid="_x0000_s6199" name="Equation" r:id="rId11" imgW="292100" imgH="152400" progId="Equation.DSMT4">
                  <p:embed/>
                </p:oleObj>
              </mc:Choice>
              <mc:Fallback>
                <p:oleObj name="Equation" r:id="rId11" imgW="292100" imgH="152400" progId="Equation.DSMT4">
                  <p:embed/>
                  <p:pic>
                    <p:nvPicPr>
                      <p:cNvPr id="12"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16948" y="3430663"/>
                        <a:ext cx="404812"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3" name="Line 16"/>
          <p:cNvSpPr>
            <a:spLocks noChangeShapeType="1"/>
          </p:cNvSpPr>
          <p:nvPr/>
        </p:nvSpPr>
        <p:spPr bwMode="auto">
          <a:xfrm>
            <a:off x="3207285" y="2821063"/>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TextBox 13">
            <a:extLst>
              <a:ext uri="{FF2B5EF4-FFF2-40B4-BE49-F238E27FC236}">
                <a16:creationId xmlns:a16="http://schemas.microsoft.com/office/drawing/2014/main" id="{2C1CCD50-F2AB-E740-B9D1-91B19BAA68A8}"/>
              </a:ext>
            </a:extLst>
          </p:cNvPr>
          <p:cNvSpPr txBox="1"/>
          <p:nvPr/>
        </p:nvSpPr>
        <p:spPr>
          <a:xfrm>
            <a:off x="8438322" y="6340030"/>
            <a:ext cx="468398"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9.)  </a:t>
            </a:r>
          </a:p>
        </p:txBody>
      </p:sp>
    </p:spTree>
    <p:extLst>
      <p:ext uri="{BB962C8B-B14F-4D97-AF65-F5344CB8AC3E}">
        <p14:creationId xmlns:p14="http://schemas.microsoft.com/office/powerpoint/2010/main" val="526124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33366</TotalTime>
  <Words>1155</Words>
  <Application>Microsoft Macintosh PowerPoint</Application>
  <PresentationFormat>On-screen Show (4:3)</PresentationFormat>
  <Paragraphs>86</Paragraphs>
  <Slides>16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Apple Chancery</vt:lpstr>
      <vt:lpstr>Arial</vt:lpstr>
      <vt:lpstr>Calibri</vt:lpstr>
      <vt:lpstr>Cambria Math</vt:lpstr>
      <vt:lpstr>Palatino Linotype</vt:lpstr>
      <vt:lpstr>Times New Roman</vt:lpstr>
      <vt:lpstr>Office Theme</vt:lpstr>
      <vt:lpstr>Equation</vt:lpstr>
      <vt:lpstr>General announcements</vt:lpstr>
      <vt:lpstr>How do objects become charged in the first place?</vt:lpstr>
      <vt:lpstr>Some basic definitions</vt:lpstr>
      <vt:lpstr>Electric interactions</vt:lpstr>
      <vt:lpstr>Electric force vs. gravitational force</vt:lpstr>
      <vt:lpstr>Example - 15.10</vt:lpstr>
      <vt:lpstr>PowerPoint Presentation</vt:lpstr>
      <vt:lpstr>PowerPoint Presentation</vt:lpstr>
      <vt:lpstr>Example - 15.11</vt:lpstr>
      <vt:lpstr>PowerPoint Presentation</vt:lpstr>
      <vt:lpstr>Where to put a charge?</vt:lpstr>
      <vt:lpstr>PowerPoint Presentation</vt:lpstr>
      <vt:lpstr>PowerPoint Presentation</vt:lpstr>
      <vt:lpstr>PowerPoint Presentation</vt:lpstr>
      <vt:lpstr>PowerPoint Presentation</vt:lpstr>
      <vt:lpstr>Problem 15.15</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Microsoft Office User</cp:lastModifiedBy>
  <cp:revision>698</cp:revision>
  <cp:lastPrinted>2021-01-17T00:43:48Z</cp:lastPrinted>
  <dcterms:created xsi:type="dcterms:W3CDTF">2017-08-16T17:34:12Z</dcterms:created>
  <dcterms:modified xsi:type="dcterms:W3CDTF">2021-01-25T01:22:12Z</dcterms:modified>
</cp:coreProperties>
</file>